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2" r:id="rId2"/>
    <p:sldId id="263" r:id="rId3"/>
    <p:sldId id="285" r:id="rId4"/>
    <p:sldId id="259" r:id="rId5"/>
    <p:sldId id="298" r:id="rId6"/>
    <p:sldId id="299" r:id="rId7"/>
    <p:sldId id="297" r:id="rId8"/>
    <p:sldId id="300" r:id="rId9"/>
    <p:sldId id="292" r:id="rId10"/>
    <p:sldId id="295" r:id="rId11"/>
    <p:sldId id="270" r:id="rId12"/>
    <p:sldId id="293" r:id="rId13"/>
    <p:sldId id="269" r:id="rId14"/>
    <p:sldId id="272" r:id="rId15"/>
    <p:sldId id="294" r:id="rId16"/>
    <p:sldId id="276" r:id="rId17"/>
    <p:sldId id="278" r:id="rId18"/>
    <p:sldId id="279" r:id="rId19"/>
    <p:sldId id="277" r:id="rId20"/>
    <p:sldId id="256" r:id="rId21"/>
    <p:sldId id="280" r:id="rId22"/>
    <p:sldId id="290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E1F4D-1D97-4F31-B62D-281D48970D98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CEE78-C555-48E0-AD05-A8EFB9520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8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0681C-B1FE-4544-9D2C-BC06F5ED908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8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1999A-E2B8-4DE0-9224-68521AD72EAF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6EAD6-CF3E-432E-B020-7A08EF6B3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online.ru/blog/geometricheskij-metod-reshenija-zadach-na-rabotu" TargetMode="External"/><Relationship Id="rId2" Type="http://schemas.openxmlformats.org/officeDocument/2006/relationships/hyperlink" Target="https://e-koncept.ru/2015/65343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yceum.tsu.ru/wp-content/uploads/2016/05/grafich.pdf" TargetMode="External"/><Relationship Id="rId4" Type="http://schemas.openxmlformats.org/officeDocument/2006/relationships/hyperlink" Target="https://www.slideshare.net/mitusova/ss-1775217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«Но когда эти науки (алгебра и геометрия) объединились, </a:t>
            </a:r>
            <a:r>
              <a:rPr lang="ru-RU" dirty="0" smtClean="0"/>
              <a:t>они</a:t>
            </a:r>
            <a:r>
              <a:rPr lang="en-US" dirty="0" smtClean="0"/>
              <a:t> </a:t>
            </a:r>
            <a:r>
              <a:rPr lang="ru-RU" dirty="0" smtClean="0"/>
              <a:t>энергично </a:t>
            </a:r>
            <a:r>
              <a:rPr lang="ru-RU" dirty="0"/>
              <a:t>поддержали друг друга и быстро зашагали к совершенству». </a:t>
            </a:r>
            <a:r>
              <a:rPr lang="en-US" dirty="0" smtClean="0"/>
              <a:t> </a:t>
            </a:r>
            <a:r>
              <a:rPr lang="ru-RU" dirty="0" smtClean="0"/>
              <a:t>Ж.Л.Лагранж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2794322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Двое рабочих взялись выполнить некоторую работу. Первый может выполнить ее за 20 минут. После того как первый рабочий отработал 7 минут, к работе приступил второй рабочий. После 5 минут совместной работы работа была полностью </a:t>
            </a:r>
            <a:r>
              <a:rPr lang="ru-RU" sz="2400" dirty="0" smtClean="0"/>
              <a:t>выполнена</a:t>
            </a:r>
            <a:r>
              <a:rPr lang="ru-RU" sz="2400" dirty="0"/>
              <a:t>. За какое время один второй рабочий может выполнить всю работу?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100407"/>
                <a:ext cx="4248472" cy="288952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х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;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x</m:t>
                      </m:r>
                      <m:r>
                        <a:rPr lang="en-US" b="0" i="0" smtClean="0">
                          <a:latin typeface="Cambria Math"/>
                        </a:rPr>
                        <m:t>=7,5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 12,5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100407"/>
                <a:ext cx="4248472" cy="2889523"/>
              </a:xfrm>
              <a:blipFill rotWithShape="1">
                <a:blip r:embed="rId2"/>
                <a:stretch>
                  <a:fillRect l="-3730" b="-29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H="1" flipV="1">
            <a:off x="5940152" y="3284984"/>
            <a:ext cx="72008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012160" y="5661248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976156" y="3933056"/>
            <a:ext cx="28443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012160" y="3933056"/>
            <a:ext cx="2088232" cy="17281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516216" y="3933056"/>
            <a:ext cx="72008" cy="172819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2160" y="35730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516216" y="3942348"/>
            <a:ext cx="1008112" cy="17189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020272" y="3942348"/>
            <a:ext cx="36004" cy="1718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100392" y="3942348"/>
            <a:ext cx="0" cy="1718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35100" y="348465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510762" y="343158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222730" y="58052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588224" y="5661248"/>
            <a:ext cx="936104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6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текстовых задач на совместную работу 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рабочих, выполняя задание вместе, могли бы закончить его за 12 дней. Если сначала будет работать только один из них, а когда он выполнит половину всей работы, его сменит второй рабочий, то все задание будет закончено за 25 дней. За сколько дней каждый рабочий в отдельности может выполнить все задание?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2944813" y="4014788"/>
            <a:ext cx="35401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FF00FF"/>
                </a:solidFill>
                <a:latin typeface="Arial" charset="0"/>
              </a:rPr>
              <a:t>38</a:t>
            </a:r>
            <a:endParaRPr lang="ru-RU" dirty="0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354263" y="4718050"/>
            <a:ext cx="35401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FF00FF"/>
                </a:solidFill>
                <a:latin typeface="Arial" charset="0"/>
              </a:rPr>
              <a:t>50</a:t>
            </a:r>
            <a:endParaRPr lang="ru-RU" dirty="0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1527175" y="2139950"/>
            <a:ext cx="23653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latin typeface="Arial" charset="0"/>
              </a:rPr>
              <a:t>x</a:t>
            </a:r>
            <a:endParaRPr lang="ru-RU" dirty="0">
              <a:latin typeface="Arial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819150" y="2139950"/>
            <a:ext cx="354013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latin typeface="Arial" charset="0"/>
              </a:rPr>
              <a:t>12</a:t>
            </a:r>
            <a:endParaRPr lang="ru-RU" dirty="0">
              <a:latin typeface="Arial" charset="0"/>
            </a:endParaRP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1524000" y="4114800"/>
            <a:ext cx="236538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dirty="0">
                <a:latin typeface="Arial" charset="0"/>
              </a:rPr>
              <a:t>x</a:t>
            </a:r>
            <a:endParaRPr lang="ru-RU" sz="1400" dirty="0">
              <a:latin typeface="Arial" charset="0"/>
            </a:endParaRP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819150" y="4249738"/>
            <a:ext cx="35401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FF00"/>
                </a:solidFill>
                <a:latin typeface="Arial" charset="0"/>
              </a:rPr>
              <a:t>12</a:t>
            </a:r>
            <a:endParaRPr lang="ru-RU" dirty="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1055688" y="2960688"/>
            <a:ext cx="236537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latin typeface="Arial" charset="0"/>
              </a:rPr>
              <a:t>P</a:t>
            </a:r>
            <a:endParaRPr lang="ru-RU" dirty="0">
              <a:latin typeface="Arial" charset="0"/>
            </a:endParaRP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1763713" y="4484688"/>
            <a:ext cx="236537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latin typeface="Arial" charset="0"/>
              </a:rPr>
              <a:t>M</a:t>
            </a:r>
            <a:endParaRPr lang="ru-RU" dirty="0">
              <a:latin typeface="Arial" charset="0"/>
            </a:endParaRPr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1173163" y="4484688"/>
            <a:ext cx="35401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latin typeface="Arial" charset="0"/>
              </a:rPr>
              <a:t>Q</a:t>
            </a:r>
            <a:endParaRPr lang="ru-RU" dirty="0">
              <a:latin typeface="Arial" charset="0"/>
            </a:endParaRPr>
          </a:p>
        </p:txBody>
      </p:sp>
      <p:sp>
        <p:nvSpPr>
          <p:cNvPr id="160780" name="Text Box 12"/>
          <p:cNvSpPr txBox="1">
            <a:spLocks noChangeArrowheads="1"/>
          </p:cNvSpPr>
          <p:nvPr/>
        </p:nvSpPr>
        <p:spPr bwMode="auto">
          <a:xfrm>
            <a:off x="4479925" y="4484688"/>
            <a:ext cx="236538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latin typeface="Arial" charset="0"/>
              </a:rPr>
              <a:t>K</a:t>
            </a:r>
            <a:endParaRPr lang="ru-RU" dirty="0">
              <a:latin typeface="Arial" charset="0"/>
            </a:endParaRPr>
          </a:p>
        </p:txBody>
      </p:sp>
      <p:sp>
        <p:nvSpPr>
          <p:cNvPr id="160781" name="Text Box 13"/>
          <p:cNvSpPr txBox="1">
            <a:spLocks noChangeArrowheads="1"/>
          </p:cNvSpPr>
          <p:nvPr/>
        </p:nvSpPr>
        <p:spPr bwMode="auto">
          <a:xfrm>
            <a:off x="3063875" y="4484688"/>
            <a:ext cx="2349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latin typeface="Arial" charset="0"/>
              </a:rPr>
              <a:t>D</a:t>
            </a:r>
            <a:endParaRPr lang="ru-RU" dirty="0">
              <a:latin typeface="Arial" charset="0"/>
            </a:endParaRPr>
          </a:p>
        </p:txBody>
      </p:sp>
      <p:sp>
        <p:nvSpPr>
          <p:cNvPr id="160782" name="Text Box 14"/>
          <p:cNvSpPr txBox="1">
            <a:spLocks noChangeArrowheads="1"/>
          </p:cNvSpPr>
          <p:nvPr/>
        </p:nvSpPr>
        <p:spPr bwMode="auto">
          <a:xfrm>
            <a:off x="1882775" y="2139950"/>
            <a:ext cx="23495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latin typeface="Arial" charset="0"/>
              </a:rPr>
              <a:t>N</a:t>
            </a:r>
            <a:endParaRPr lang="ru-RU" dirty="0">
              <a:latin typeface="Arial" charset="0"/>
            </a:endParaRPr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228600" y="2373313"/>
            <a:ext cx="236538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200" b="1" dirty="0">
                <a:latin typeface="Arial" charset="0"/>
              </a:rPr>
              <a:t>В</a:t>
            </a:r>
            <a:endParaRPr lang="ru-RU" dirty="0">
              <a:latin typeface="Arial" charset="0"/>
            </a:endParaRPr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228600" y="4484688"/>
            <a:ext cx="236538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200" b="1" dirty="0">
                <a:latin typeface="Arial" charset="0"/>
              </a:rPr>
              <a:t>А</a:t>
            </a:r>
            <a:endParaRPr lang="ru-RU" dirty="0">
              <a:latin typeface="Arial" charset="0"/>
            </a:endParaRPr>
          </a:p>
        </p:txBody>
      </p:sp>
      <p:sp>
        <p:nvSpPr>
          <p:cNvPr id="160785" name="Line 17"/>
          <p:cNvSpPr>
            <a:spLocks noChangeShapeType="1"/>
          </p:cNvSpPr>
          <p:nvPr/>
        </p:nvSpPr>
        <p:spPr bwMode="auto">
          <a:xfrm flipV="1">
            <a:off x="465138" y="1905000"/>
            <a:ext cx="0" cy="2579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>
            <a:off x="465138" y="4484688"/>
            <a:ext cx="448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>
            <a:off x="465138" y="2373313"/>
            <a:ext cx="44878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V="1">
            <a:off x="465138" y="2373313"/>
            <a:ext cx="1417637" cy="21113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>
            <a:off x="465138" y="2373313"/>
            <a:ext cx="2833687" cy="2111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>
            <a:off x="1882775" y="2373313"/>
            <a:ext cx="2833688" cy="211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>
            <a:off x="1409700" y="2373313"/>
            <a:ext cx="0" cy="21113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0792" name="Line 24"/>
          <p:cNvSpPr>
            <a:spLocks noChangeShapeType="1"/>
          </p:cNvSpPr>
          <p:nvPr/>
        </p:nvSpPr>
        <p:spPr bwMode="auto">
          <a:xfrm>
            <a:off x="1882775" y="2373313"/>
            <a:ext cx="0" cy="21113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0793" name="AutoShape 25"/>
          <p:cNvSpPr>
            <a:spLocks/>
          </p:cNvSpPr>
          <p:nvPr/>
        </p:nvSpPr>
        <p:spPr bwMode="auto">
          <a:xfrm rot="16200000">
            <a:off x="2474120" y="2475706"/>
            <a:ext cx="233362" cy="4251325"/>
          </a:xfrm>
          <a:prstGeom prst="leftBrace">
            <a:avLst>
              <a:gd name="adj1" fmla="val 151814"/>
              <a:gd name="adj2" fmla="val 50000"/>
            </a:avLst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0794" name="AutoShape 26"/>
          <p:cNvSpPr>
            <a:spLocks/>
          </p:cNvSpPr>
          <p:nvPr/>
        </p:nvSpPr>
        <p:spPr bwMode="auto">
          <a:xfrm rot="5400000">
            <a:off x="2983707" y="2731293"/>
            <a:ext cx="234950" cy="3306763"/>
          </a:xfrm>
          <a:prstGeom prst="leftBrace">
            <a:avLst>
              <a:gd name="adj1" fmla="val 117286"/>
              <a:gd name="adj2" fmla="val 50000"/>
            </a:avLst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0795" name="Text Box 27"/>
          <p:cNvSpPr txBox="1">
            <a:spLocks noChangeArrowheads="1"/>
          </p:cNvSpPr>
          <p:nvPr/>
        </p:nvSpPr>
        <p:spPr bwMode="auto">
          <a:xfrm>
            <a:off x="5181600" y="1905000"/>
            <a:ext cx="36576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AN</a:t>
            </a:r>
            <a:r>
              <a:rPr lang="ru-RU" dirty="0">
                <a:latin typeface="Arial" charset="0"/>
              </a:rPr>
              <a:t> - график работы первого рабочего, </a:t>
            </a:r>
            <a:r>
              <a:rPr lang="en-US" dirty="0">
                <a:latin typeface="Arial" charset="0"/>
              </a:rPr>
              <a:t>BD</a:t>
            </a:r>
            <a:r>
              <a:rPr lang="ru-RU" dirty="0">
                <a:latin typeface="Arial" charset="0"/>
              </a:rPr>
              <a:t> - график работы второго рабочего, </a:t>
            </a:r>
            <a:r>
              <a:rPr lang="en-US" dirty="0">
                <a:latin typeface="Arial" charset="0"/>
              </a:rPr>
              <a:t>AQ</a:t>
            </a:r>
            <a:r>
              <a:rPr lang="ru-RU" dirty="0">
                <a:latin typeface="Arial" charset="0"/>
              </a:rPr>
              <a:t> - время совместной работы, </a:t>
            </a:r>
            <a:r>
              <a:rPr lang="en-US" b="1" dirty="0">
                <a:latin typeface="Arial" charset="0"/>
              </a:rPr>
              <a:t>AQ</a:t>
            </a:r>
            <a:r>
              <a:rPr lang="ru-RU" b="1" dirty="0">
                <a:latin typeface="Arial" charset="0"/>
              </a:rPr>
              <a:t>=12</a:t>
            </a:r>
            <a:r>
              <a:rPr lang="ru-RU" dirty="0">
                <a:latin typeface="Arial" charset="0"/>
              </a:rPr>
              <a:t>. Проведем </a:t>
            </a:r>
            <a:r>
              <a:rPr lang="en-US" dirty="0">
                <a:latin typeface="Arial" charset="0"/>
              </a:rPr>
              <a:t>NK </a:t>
            </a:r>
            <a:r>
              <a:rPr lang="ru-RU" dirty="0" err="1">
                <a:latin typeface="Arial" charset="0"/>
              </a:rPr>
              <a:t>ll</a:t>
            </a:r>
            <a:r>
              <a:rPr lang="ru-RU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BD</a:t>
            </a:r>
            <a:r>
              <a:rPr lang="ru-RU" dirty="0">
                <a:latin typeface="Arial" charset="0"/>
              </a:rPr>
              <a:t>, тогда </a:t>
            </a:r>
            <a:r>
              <a:rPr lang="en-US" b="1" dirty="0">
                <a:latin typeface="Arial" charset="0"/>
              </a:rPr>
              <a:t>AK</a:t>
            </a:r>
            <a:r>
              <a:rPr lang="ru-RU" b="1" dirty="0">
                <a:latin typeface="Arial" charset="0"/>
              </a:rPr>
              <a:t>= 50, </a:t>
            </a:r>
            <a:r>
              <a:rPr lang="en-US" b="1" dirty="0">
                <a:latin typeface="Arial" charset="0"/>
              </a:rPr>
              <a:t>QK=38</a:t>
            </a:r>
            <a:r>
              <a:rPr lang="ru-RU" dirty="0">
                <a:latin typeface="Arial" charset="0"/>
              </a:rPr>
              <a:t>. Пусть </a:t>
            </a:r>
            <a:r>
              <a:rPr lang="en-US" b="1" dirty="0">
                <a:latin typeface="Arial" charset="0"/>
              </a:rPr>
              <a:t>QM</a:t>
            </a:r>
            <a:r>
              <a:rPr lang="ru-RU" b="1" dirty="0">
                <a:latin typeface="Arial" charset="0"/>
              </a:rPr>
              <a:t>=</a:t>
            </a:r>
            <a:r>
              <a:rPr lang="en-US" b="1" dirty="0">
                <a:latin typeface="Arial" charset="0"/>
              </a:rPr>
              <a:t>CN</a:t>
            </a:r>
            <a:r>
              <a:rPr lang="ru-RU" b="1" dirty="0">
                <a:latin typeface="Arial" charset="0"/>
              </a:rPr>
              <a:t>=</a:t>
            </a:r>
            <a:r>
              <a:rPr lang="en-US" b="1" dirty="0">
                <a:latin typeface="Arial" charset="0"/>
              </a:rPr>
              <a:t>x</a:t>
            </a:r>
            <a:r>
              <a:rPr lang="ru-RU" dirty="0">
                <a:latin typeface="Arial" charset="0"/>
              </a:rPr>
              <a:t>, тогда </a:t>
            </a:r>
            <a:r>
              <a:rPr lang="en-US" b="1" dirty="0">
                <a:latin typeface="Arial" charset="0"/>
              </a:rPr>
              <a:t>QD </a:t>
            </a:r>
            <a:r>
              <a:rPr lang="ru-RU" b="1" dirty="0">
                <a:latin typeface="Arial" charset="0"/>
              </a:rPr>
              <a:t>= 38 – 12 – </a:t>
            </a:r>
            <a:r>
              <a:rPr lang="en-US" b="1" dirty="0">
                <a:latin typeface="Arial" charset="0"/>
              </a:rPr>
              <a:t>x</a:t>
            </a:r>
            <a:r>
              <a:rPr lang="ru-RU" b="1" dirty="0">
                <a:latin typeface="Arial" charset="0"/>
              </a:rPr>
              <a:t> = 26 – </a:t>
            </a:r>
            <a:r>
              <a:rPr lang="en-US" b="1" dirty="0">
                <a:latin typeface="Arial" charset="0"/>
              </a:rPr>
              <a:t>x</a:t>
            </a:r>
            <a:r>
              <a:rPr lang="ru-RU" dirty="0">
                <a:latin typeface="Arial" charset="0"/>
              </a:rPr>
              <a:t>.</a:t>
            </a:r>
          </a:p>
        </p:txBody>
      </p:sp>
      <p:sp>
        <p:nvSpPr>
          <p:cNvPr id="160796" name="Text Box 28"/>
          <p:cNvSpPr txBox="1">
            <a:spLocks noChangeArrowheads="1"/>
          </p:cNvSpPr>
          <p:nvPr/>
        </p:nvSpPr>
        <p:spPr bwMode="auto">
          <a:xfrm>
            <a:off x="5257800" y="3962400"/>
            <a:ext cx="3581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ΔBPC</a:t>
            </a:r>
            <a:r>
              <a:rPr lang="ru-RU" b="1" dirty="0">
                <a:latin typeface="Arial" charset="0"/>
              </a:rPr>
              <a:t>~</a:t>
            </a:r>
            <a:r>
              <a:rPr lang="en-US" b="1" dirty="0">
                <a:latin typeface="Arial" charset="0"/>
              </a:rPr>
              <a:t>ΔDPQ</a:t>
            </a:r>
            <a:r>
              <a:rPr lang="ru-RU" b="1" dirty="0">
                <a:latin typeface="Arial" charset="0"/>
              </a:rPr>
              <a:t>, </a:t>
            </a:r>
            <a:r>
              <a:rPr lang="en-US" b="1" dirty="0">
                <a:latin typeface="Arial" charset="0"/>
              </a:rPr>
              <a:t>ΔAPQ</a:t>
            </a:r>
            <a:r>
              <a:rPr lang="ru-RU" b="1" dirty="0">
                <a:latin typeface="Arial" charset="0"/>
              </a:rPr>
              <a:t>~</a:t>
            </a:r>
            <a:r>
              <a:rPr lang="en-US" b="1" dirty="0">
                <a:latin typeface="Arial" charset="0"/>
              </a:rPr>
              <a:t>ΔNPC</a:t>
            </a:r>
            <a:r>
              <a:rPr lang="ru-RU" b="1" dirty="0">
                <a:latin typeface="Arial" charset="0"/>
              </a:rPr>
              <a:t>,</a:t>
            </a:r>
            <a:r>
              <a:rPr lang="ru-RU" dirty="0">
                <a:latin typeface="Arial" charset="0"/>
              </a:rPr>
              <a:t> следовательно </a:t>
            </a:r>
            <a:r>
              <a:rPr lang="ru-RU" dirty="0" smtClean="0">
                <a:latin typeface="Arial" charset="0"/>
              </a:rPr>
              <a:t>, </a:t>
            </a:r>
            <a:r>
              <a:rPr lang="ru-RU" dirty="0">
                <a:latin typeface="Arial" charset="0"/>
              </a:rPr>
              <a:t>откуда </a:t>
            </a:r>
          </a:p>
        </p:txBody>
      </p:sp>
      <p:sp>
        <p:nvSpPr>
          <p:cNvPr id="16079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079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517488"/>
              </p:ext>
            </p:extLst>
          </p:nvPr>
        </p:nvGraphicFramePr>
        <p:xfrm>
          <a:off x="8028384" y="4293096"/>
          <a:ext cx="73501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Формула" r:id="rId3" imgW="685800" imgH="419100" progId="Equation.3">
                  <p:embed/>
                </p:oleObj>
              </mc:Choice>
              <mc:Fallback>
                <p:oleObj name="Формула" r:id="rId3" imgW="685800" imgH="4191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4293096"/>
                        <a:ext cx="735012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9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648182"/>
              </p:ext>
            </p:extLst>
          </p:nvPr>
        </p:nvGraphicFramePr>
        <p:xfrm>
          <a:off x="323528" y="4941168"/>
          <a:ext cx="46656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Формула" r:id="rId5" imgW="2730500" imgH="457200" progId="Equation.3">
                  <p:embed/>
                </p:oleObj>
              </mc:Choice>
              <mc:Fallback>
                <p:oleObj name="Формула" r:id="rId5" imgW="273050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941168"/>
                        <a:ext cx="4665663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800" name="Text Box 32"/>
          <p:cNvSpPr txBox="1">
            <a:spLocks noChangeArrowheads="1"/>
          </p:cNvSpPr>
          <p:nvPr/>
        </p:nvSpPr>
        <p:spPr bwMode="auto">
          <a:xfrm>
            <a:off x="304800" y="58674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latin typeface="Arial" charset="0"/>
              </a:rPr>
              <a:t>Тогда время выполнения каждым рабочим задания составляет 20 и 30 дней.</a:t>
            </a:r>
          </a:p>
          <a:p>
            <a:r>
              <a:rPr lang="ru-RU" b="1" dirty="0">
                <a:latin typeface="Arial" charset="0"/>
              </a:rPr>
              <a:t>Ответ: 20 и 30.</a:t>
            </a:r>
          </a:p>
        </p:txBody>
      </p:sp>
      <p:sp>
        <p:nvSpPr>
          <p:cNvPr id="160801" name="Text Box 33"/>
          <p:cNvSpPr txBox="1">
            <a:spLocks noChangeArrowheads="1"/>
          </p:cNvSpPr>
          <p:nvPr/>
        </p:nvSpPr>
        <p:spPr bwMode="auto">
          <a:xfrm>
            <a:off x="12192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C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0802" name="Line 34"/>
          <p:cNvSpPr>
            <a:spLocks noChangeShapeType="1"/>
          </p:cNvSpPr>
          <p:nvPr/>
        </p:nvSpPr>
        <p:spPr bwMode="auto">
          <a:xfrm>
            <a:off x="457200" y="4495800"/>
            <a:ext cx="990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9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проценты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59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Построить систему координат: ось одной изменяющей величины в процентах и ось второй изменяющейся величины</a:t>
            </a:r>
            <a:r>
              <a:rPr lang="ru-RU" sz="2400" dirty="0" smtClean="0"/>
              <a:t>.</a:t>
            </a:r>
            <a:endParaRPr lang="ru-RU" sz="2400" dirty="0"/>
          </a:p>
          <a:p>
            <a:pPr lvl="0"/>
            <a:r>
              <a:rPr lang="ru-RU" sz="2400" dirty="0"/>
              <a:t>Выбрать масштаб</a:t>
            </a:r>
            <a:r>
              <a:rPr lang="ru-RU" sz="2400" dirty="0" smtClean="0"/>
              <a:t>.</a:t>
            </a:r>
            <a:endParaRPr lang="ru-RU" sz="2400" dirty="0"/>
          </a:p>
          <a:p>
            <a:pPr lvl="0" fontAlgn="base"/>
            <a:r>
              <a:rPr lang="ru-RU" sz="2400" dirty="0"/>
              <a:t>Нанести точку С (100; 100±а), где а – изменение величины в %</a:t>
            </a:r>
          </a:p>
          <a:p>
            <a:pPr lvl="0" fontAlgn="base"/>
            <a:r>
              <a:rPr lang="ru-RU" sz="2400" dirty="0"/>
              <a:t>Соединить эту точку с началом координат. </a:t>
            </a:r>
          </a:p>
          <a:p>
            <a:pPr lvl="0" fontAlgn="base"/>
            <a:r>
              <a:rPr lang="ru-RU" sz="2400" dirty="0"/>
              <a:t>Найти значение аргумента при значении функции 100±с,  с – изменение второй величины в 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6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текстовых задач на проценты</a:t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Число коров на одной молочной ферме на 50% меньше, чем на другой, но средний удой каждой коровы на 40% больше. На какой ферме получают молока меньше и на сколько процентов?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48880"/>
            <a:ext cx="4104456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горизонтали оси будем откладывать количество коров в процентах от числа коров второй фермы. По вертикальной оси будем откладывать общее количество надоенного молока в про- центах от общего надоя коров второй фермы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Прямая АВ, устанавливает зависимость общего надоя от количества коров на второй ферме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Прямая АК  график зависимости общего надоя от количества коров первой фермы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Это означает, что коровы первой фермы дают всего 70% молока, получаемого на второй ферме. Таким образом, на первой ферме молока получают на 30% меньше, чем на второй.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96136" y="5733256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796136" y="2708920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100392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24128" y="407707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8100392" y="2564904"/>
            <a:ext cx="0" cy="31683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96136" y="4077072"/>
            <a:ext cx="25922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40352" y="57332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76056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5796136" y="3861048"/>
            <a:ext cx="2592288" cy="18722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92080" y="56612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8244408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796136" y="3356992"/>
            <a:ext cx="25922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48064" y="32129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140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5796136" y="3068960"/>
            <a:ext cx="2520280" cy="270494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884368" y="28529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6948264" y="2852936"/>
            <a:ext cx="0" cy="288032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32240" y="58772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5724128" y="4509120"/>
            <a:ext cx="12241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220072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820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текстовых задач на сплавы 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два сплава золота и серебра; в одном количество этих металлов находится в отношении 2:3, в другом  - в отношении 3:7. сколько нужно взять от каждого сплава, чтобы получить 8 кг нового сплава, в котором золото и серебро были бы в отношении 5:11?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2679700" y="2844800"/>
            <a:ext cx="395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400" b="1">
                <a:latin typeface="Arial" charset="0"/>
              </a:rPr>
              <a:t>М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3471863" y="4054475"/>
            <a:ext cx="2619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400" b="1">
                <a:latin typeface="Arial" charset="0"/>
              </a:rPr>
              <a:t>8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4024313" y="4073525"/>
            <a:ext cx="3952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>
                <a:latin typeface="Arial" charset="0"/>
              </a:rPr>
              <a:t>X</a:t>
            </a:r>
            <a:endParaRPr lang="ru-RU" sz="1400" b="1">
              <a:latin typeface="Arial" charset="0"/>
            </a:endParaRP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2679700" y="4054475"/>
            <a:ext cx="2635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400" b="1">
                <a:latin typeface="Arial" charset="0"/>
              </a:rPr>
              <a:t>х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436563" y="4054475"/>
            <a:ext cx="3952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400" b="1">
                <a:latin typeface="Arial" charset="0"/>
              </a:rPr>
              <a:t>0</a:t>
            </a: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304800" y="3114675"/>
            <a:ext cx="395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400" b="1">
                <a:latin typeface="Arial" charset="0"/>
              </a:rPr>
              <a:t>24</a:t>
            </a:r>
          </a:p>
        </p:txBody>
      </p:sp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304800" y="2844800"/>
            <a:ext cx="395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400" b="1">
                <a:latin typeface="Arial" charset="0"/>
              </a:rPr>
              <a:t>25</a:t>
            </a:r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436563" y="1905000"/>
            <a:ext cx="395287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>
                <a:latin typeface="Arial" charset="0"/>
              </a:rPr>
              <a:t>Y</a:t>
            </a:r>
            <a:endParaRPr lang="ru-RU" sz="1400" b="1">
              <a:latin typeface="Arial" charset="0"/>
            </a:endParaRPr>
          </a:p>
        </p:txBody>
      </p:sp>
      <p:sp>
        <p:nvSpPr>
          <p:cNvPr id="163851" name="Text Box 11"/>
          <p:cNvSpPr txBox="1">
            <a:spLocks noChangeArrowheads="1"/>
          </p:cNvSpPr>
          <p:nvPr/>
        </p:nvSpPr>
        <p:spPr bwMode="auto">
          <a:xfrm>
            <a:off x="304800" y="2441575"/>
            <a:ext cx="395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400" b="1">
                <a:latin typeface="Arial" charset="0"/>
              </a:rPr>
              <a:t>32</a:t>
            </a:r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 flipV="1">
            <a:off x="700088" y="1905000"/>
            <a:ext cx="0" cy="2149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>
            <a:off x="700088" y="4054475"/>
            <a:ext cx="3565525" cy="190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700088" y="3114675"/>
            <a:ext cx="21113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55" name="Line 15"/>
          <p:cNvSpPr>
            <a:spLocks noChangeShapeType="1"/>
          </p:cNvSpPr>
          <p:nvPr/>
        </p:nvSpPr>
        <p:spPr bwMode="auto">
          <a:xfrm>
            <a:off x="700088" y="2711450"/>
            <a:ext cx="2901950" cy="536575"/>
          </a:xfrm>
          <a:prstGeom prst="line">
            <a:avLst/>
          </a:prstGeom>
          <a:noFill/>
          <a:ln w="57150">
            <a:solidFill>
              <a:srgbClr val="33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56" name="Line 16"/>
          <p:cNvSpPr>
            <a:spLocks noChangeShapeType="1"/>
          </p:cNvSpPr>
          <p:nvPr/>
        </p:nvSpPr>
        <p:spPr bwMode="auto">
          <a:xfrm>
            <a:off x="700088" y="3248025"/>
            <a:ext cx="2901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57" name="Line 17"/>
          <p:cNvSpPr>
            <a:spLocks noChangeShapeType="1"/>
          </p:cNvSpPr>
          <p:nvPr/>
        </p:nvSpPr>
        <p:spPr bwMode="auto">
          <a:xfrm>
            <a:off x="3602038" y="3248025"/>
            <a:ext cx="0" cy="80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58" name="Line 18"/>
          <p:cNvSpPr>
            <a:spLocks noChangeShapeType="1"/>
          </p:cNvSpPr>
          <p:nvPr/>
        </p:nvSpPr>
        <p:spPr bwMode="auto">
          <a:xfrm>
            <a:off x="2811463" y="3114675"/>
            <a:ext cx="0" cy="939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4419600" y="1676400"/>
            <a:ext cx="4724400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Arial" charset="0"/>
              </a:rPr>
              <a:t>Будем решать задачу по долям золота в сплавах. Золото составляет 2/5  первого сплава, 3/10 второго сплава и  5/16 искомого; приведя к общему знаменателю, получим дроби 32/80, 24/80, 25/80 . Пусть взяли </a:t>
            </a:r>
            <a:r>
              <a:rPr lang="ru-RU" sz="1600" dirty="0" err="1">
                <a:latin typeface="Arial" charset="0"/>
              </a:rPr>
              <a:t>х</a:t>
            </a:r>
            <a:r>
              <a:rPr lang="ru-RU" sz="1600" dirty="0">
                <a:latin typeface="Arial" charset="0"/>
              </a:rPr>
              <a:t> кг сплава №2 и 8-х кг сплава №1. Масса золота в сплаве №3, составленном из сплавов №1 и №2, также линейно зависит от х. Построим график этой зависимости в системе координат с осями: Ох – «масса сплава №2 в 8 кг сплава №3» и </a:t>
            </a:r>
            <a:r>
              <a:rPr lang="ru-RU" sz="1600" dirty="0" err="1">
                <a:latin typeface="Arial" charset="0"/>
              </a:rPr>
              <a:t>Оу</a:t>
            </a:r>
            <a:r>
              <a:rPr lang="ru-RU" sz="1600" dirty="0">
                <a:latin typeface="Arial" charset="0"/>
              </a:rPr>
              <a:t> – « 1/80 массы золота в 8 кг сплава №3»; получится прямая линия. Эту прямую можно построить по двум ее точкам: (8;24), (0;32)</a:t>
            </a:r>
            <a:r>
              <a:rPr lang="ru-RU" sz="1600" b="1" dirty="0">
                <a:latin typeface="Arial" charset="0"/>
              </a:rPr>
              <a:t> </a:t>
            </a:r>
          </a:p>
        </p:txBody>
      </p:sp>
      <p:sp>
        <p:nvSpPr>
          <p:cNvPr id="163860" name="Text Box 20"/>
          <p:cNvSpPr txBox="1">
            <a:spLocks noChangeArrowheads="1"/>
          </p:cNvSpPr>
          <p:nvPr/>
        </p:nvSpPr>
        <p:spPr bwMode="auto">
          <a:xfrm>
            <a:off x="0" y="5085184"/>
            <a:ext cx="8458200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ru-RU" dirty="0">
                <a:latin typeface="Arial" charset="0"/>
              </a:rPr>
              <a:t>Теперь нам надо найти </a:t>
            </a:r>
            <a:r>
              <a:rPr lang="ru-RU" i="1" dirty="0">
                <a:latin typeface="Arial" charset="0"/>
              </a:rPr>
              <a:t>абсциссу точки М с ординатой у=25; из подобия треугольников получаем                    ,  откуда х=7.  Следовательно, взяли 7 кг сплав №2 и 1 кг сплава №1.</a:t>
            </a:r>
          </a:p>
          <a:p>
            <a:pPr>
              <a:lnSpc>
                <a:spcPct val="140000"/>
              </a:lnSpc>
            </a:pPr>
            <a:r>
              <a:rPr lang="ru-RU" b="1" dirty="0">
                <a:latin typeface="Arial" charset="0"/>
              </a:rPr>
              <a:t>Ответ: 1 кг и 7 кг.</a:t>
            </a:r>
          </a:p>
        </p:txBody>
      </p:sp>
      <p:sp>
        <p:nvSpPr>
          <p:cNvPr id="16386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6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563707"/>
              </p:ext>
            </p:extLst>
          </p:nvPr>
        </p:nvGraphicFramePr>
        <p:xfrm>
          <a:off x="2915816" y="5445224"/>
          <a:ext cx="10795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Формула" r:id="rId4" imgW="761669" imgH="393529" progId="Equation.3">
                  <p:embed/>
                </p:oleObj>
              </mc:Choice>
              <mc:Fallback>
                <p:oleObj name="Формула" r:id="rId4" imgW="761669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445224"/>
                        <a:ext cx="107950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0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Три способа решения: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6984776" cy="384929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Арифметический;</a:t>
            </a:r>
          </a:p>
          <a:p>
            <a:r>
              <a:rPr lang="ru-RU" sz="4400" dirty="0" smtClean="0"/>
              <a:t>Алгебраический;</a:t>
            </a:r>
          </a:p>
          <a:p>
            <a:r>
              <a:rPr lang="ru-RU" sz="4400" dirty="0" smtClean="0"/>
              <a:t>Графический.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701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dirty="0"/>
              <a:t>Из пункта А в пункт В выехал автомобиль и одновременно из пункта В </a:t>
            </a:r>
            <a:r>
              <a:rPr lang="ru-RU" sz="2800" dirty="0" err="1"/>
              <a:t>в</a:t>
            </a:r>
            <a:r>
              <a:rPr lang="ru-RU" sz="2800" dirty="0"/>
              <a:t> пункт А выехал велосипедист. После встречи они продолжали свой путь. Автомобиль, доехав до пункта В, тотчас повернул назад и догнал велосипедиста через 2 ч после момента первой встречи. Сколько времени после первой встречи ехал велосипедист до пункта А, если известно, что к моменту второй встречи он проехал всего. </a:t>
            </a:r>
          </a:p>
        </p:txBody>
      </p:sp>
    </p:spTree>
    <p:extLst>
      <p:ext uri="{BB962C8B-B14F-4D97-AF65-F5344CB8AC3E}">
        <p14:creationId xmlns:p14="http://schemas.microsoft.com/office/powerpoint/2010/main" val="202256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Арифметический способ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643192" cy="39296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000" dirty="0"/>
              <a:t>Используем вывод, полученный в предыдущем решении.</a:t>
            </a:r>
          </a:p>
          <a:p>
            <a:pPr>
              <a:lnSpc>
                <a:spcPct val="120000"/>
              </a:lnSpc>
            </a:pPr>
            <a:r>
              <a:rPr lang="ru-RU" sz="2000" dirty="0"/>
              <a:t>1) За одно и то же время (до второй встречи) велосипедист проехал 2/5, а автомобилист  7/5 всего пути. Значит, отношение их скоростей равно 2/7.</a:t>
            </a:r>
          </a:p>
          <a:p>
            <a:pPr>
              <a:lnSpc>
                <a:spcPct val="120000"/>
              </a:lnSpc>
            </a:pPr>
            <a:r>
              <a:rPr lang="ru-RU" sz="2000" dirty="0"/>
              <a:t>2) К моменту первой встречи велосипедист проедет 2/9, а автомобилист  7/9 всего пути.</a:t>
            </a:r>
          </a:p>
          <a:p>
            <a:pPr>
              <a:lnSpc>
                <a:spcPct val="120000"/>
              </a:lnSpc>
            </a:pPr>
            <a:r>
              <a:rPr lang="ru-RU" sz="2000" dirty="0"/>
              <a:t>3) Но, затратив еще 2 часа, велосипедист проезжает  2/5 всего пути. Следовательно, за час он проезжает                     </a:t>
            </a:r>
            <a:r>
              <a:rPr lang="ru-RU" sz="2000" dirty="0" smtClean="0"/>
              <a:t>      </a:t>
            </a:r>
            <a:r>
              <a:rPr lang="ru-RU" sz="2000" dirty="0"/>
              <a:t>части всего пути.</a:t>
            </a:r>
          </a:p>
          <a:p>
            <a:pPr>
              <a:lnSpc>
                <a:spcPct val="120000"/>
              </a:lnSpc>
            </a:pPr>
            <a:r>
              <a:rPr lang="ru-RU" sz="2000" dirty="0"/>
              <a:t>4) Значит,  7/9 пути, которые еще предстояло проехать велосипедисту после первой встречи, он преодолеет за                     часа.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2400" b="1" dirty="0">
                <a:effectLst/>
              </a:rPr>
              <a:t>Ответ: 8 часов 45 минут.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7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949832"/>
              </p:ext>
            </p:extLst>
          </p:nvPr>
        </p:nvGraphicFramePr>
        <p:xfrm>
          <a:off x="4716016" y="3501008"/>
          <a:ext cx="13716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Формула" r:id="rId3" imgW="1016000" imgH="431800" progId="Equation.3">
                  <p:embed/>
                </p:oleObj>
              </mc:Choice>
              <mc:Fallback>
                <p:oleObj name="Формула" r:id="rId3" imgW="1016000" imgH="431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501008"/>
                        <a:ext cx="137160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79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029975"/>
              </p:ext>
            </p:extLst>
          </p:nvPr>
        </p:nvGraphicFramePr>
        <p:xfrm>
          <a:off x="6372200" y="4509120"/>
          <a:ext cx="11430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Формула" r:id="rId5" imgW="736280" imgH="393529" progId="Equation.3">
                  <p:embed/>
                </p:oleObj>
              </mc:Choice>
              <mc:Fallback>
                <p:oleObj name="Формула" r:id="rId5" imgW="736280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4509120"/>
                        <a:ext cx="114300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1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4000" dirty="0"/>
              <a:t>Алгебраический способ</a:t>
            </a:r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Пусть </a:t>
            </a:r>
            <a:r>
              <a:rPr lang="en-US" b="1">
                <a:latin typeface="Arial" charset="0"/>
              </a:rPr>
              <a:t>S</a:t>
            </a:r>
            <a:r>
              <a:rPr lang="ru-RU" b="1">
                <a:latin typeface="Arial" charset="0"/>
              </a:rPr>
              <a:t> – расстояние между пунктами А и В,     - скорость автомобиля,                         - скорость велосипедиста, </a:t>
            </a:r>
            <a:r>
              <a:rPr lang="en-US" b="1">
                <a:latin typeface="Arial" charset="0"/>
              </a:rPr>
              <a:t>t </a:t>
            </a:r>
            <a:r>
              <a:rPr lang="ru-RU" b="1">
                <a:latin typeface="Arial" charset="0"/>
              </a:rPr>
              <a:t>– время (в часах) от начала движения до первой встречи. Для четырех величин  (</a:t>
            </a:r>
            <a:r>
              <a:rPr lang="en-US" b="1">
                <a:latin typeface="Arial" charset="0"/>
              </a:rPr>
              <a:t>S</a:t>
            </a:r>
            <a:r>
              <a:rPr lang="ru-RU" b="1">
                <a:latin typeface="Arial" charset="0"/>
              </a:rPr>
              <a:t>,      ,      , </a:t>
            </a:r>
            <a:r>
              <a:rPr lang="en-US" b="1">
                <a:latin typeface="Arial" charset="0"/>
              </a:rPr>
              <a:t>t</a:t>
            </a:r>
            <a:r>
              <a:rPr lang="ru-RU" b="1">
                <a:latin typeface="Arial" charset="0"/>
              </a:rPr>
              <a:t>) составим три уравнения: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8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694862"/>
              </p:ext>
            </p:extLst>
          </p:nvPr>
        </p:nvGraphicFramePr>
        <p:xfrm>
          <a:off x="5486400" y="1143000"/>
          <a:ext cx="3397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0" name="Формула" r:id="rId3" imgW="177646" imgH="228402" progId="Equation.3">
                  <p:embed/>
                </p:oleObj>
              </mc:Choice>
              <mc:Fallback>
                <p:oleObj name="Формула" r:id="rId3" imgW="177646" imgH="228402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43000"/>
                        <a:ext cx="3397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490943"/>
              </p:ext>
            </p:extLst>
          </p:nvPr>
        </p:nvGraphicFramePr>
        <p:xfrm>
          <a:off x="8545513" y="1143000"/>
          <a:ext cx="317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1" name="Формула" r:id="rId5" imgW="177569" imgH="215619" progId="Equation.3">
                  <p:embed/>
                </p:oleObj>
              </mc:Choice>
              <mc:Fallback>
                <p:oleObj name="Формула" r:id="rId5" imgW="177569" imgH="215619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5513" y="1143000"/>
                        <a:ext cx="317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89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892155"/>
              </p:ext>
            </p:extLst>
          </p:nvPr>
        </p:nvGraphicFramePr>
        <p:xfrm>
          <a:off x="5257800" y="1676400"/>
          <a:ext cx="358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2" name="Формула" r:id="rId7" imgW="177646" imgH="228402" progId="Equation.3">
                  <p:embed/>
                </p:oleObj>
              </mc:Choice>
              <mc:Fallback>
                <p:oleObj name="Формула" r:id="rId7" imgW="177646" imgH="228402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676400"/>
                        <a:ext cx="3587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89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718267"/>
              </p:ext>
            </p:extLst>
          </p:nvPr>
        </p:nvGraphicFramePr>
        <p:xfrm>
          <a:off x="5649913" y="1676400"/>
          <a:ext cx="3413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" name="Формула" r:id="rId9" imgW="177569" imgH="215619" progId="Equation.3">
                  <p:embed/>
                </p:oleObj>
              </mc:Choice>
              <mc:Fallback>
                <p:oleObj name="Формула" r:id="rId9" imgW="177569" imgH="215619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1676400"/>
                        <a:ext cx="341312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751906"/>
              </p:ext>
            </p:extLst>
          </p:nvPr>
        </p:nvGraphicFramePr>
        <p:xfrm>
          <a:off x="251520" y="2276872"/>
          <a:ext cx="1808163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4" name="Формула" r:id="rId11" imgW="1002865" imgH="1218671" progId="Equation.3">
                  <p:embed/>
                </p:oleObj>
              </mc:Choice>
              <mc:Fallback>
                <p:oleObj name="Формула" r:id="rId11" imgW="1002865" imgH="1218671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276872"/>
                        <a:ext cx="1808163" cy="219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2267744" y="2514601"/>
            <a:ext cx="648072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ru-RU" b="1" dirty="0">
                <a:latin typeface="Arial" charset="0"/>
              </a:rPr>
              <a:t>Найти значения всех неизвестных из данной системы невозможно, но это и не требуется, нужно найти величину                Для этого, разделив третье уравнение на второе, получим                 , подставим это соотношение в первое уравнение.</a:t>
            </a:r>
          </a:p>
        </p:txBody>
      </p:sp>
      <p:graphicFrame>
        <p:nvGraphicFramePr>
          <p:cNvPr id="1689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807720"/>
              </p:ext>
            </p:extLst>
          </p:nvPr>
        </p:nvGraphicFramePr>
        <p:xfrm>
          <a:off x="323528" y="4797152"/>
          <a:ext cx="1400175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5" name="Формула" r:id="rId13" imgW="1003300" imgH="1244600" progId="Equation.3">
                  <p:embed/>
                </p:oleObj>
              </mc:Choice>
              <mc:Fallback>
                <p:oleObj name="Формула" r:id="rId13" imgW="1003300" imgH="12446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97152"/>
                        <a:ext cx="1400175" cy="173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7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263585"/>
              </p:ext>
            </p:extLst>
          </p:nvPr>
        </p:nvGraphicFramePr>
        <p:xfrm>
          <a:off x="1979712" y="5013176"/>
          <a:ext cx="1657350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6" name="Формула" r:id="rId15" imgW="1079500" imgH="914400" progId="Equation.3">
                  <p:embed/>
                </p:oleObj>
              </mc:Choice>
              <mc:Fallback>
                <p:oleObj name="Формула" r:id="rId15" imgW="1079500" imgH="9144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013176"/>
                        <a:ext cx="1657350" cy="1398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258645"/>
              </p:ext>
            </p:extLst>
          </p:nvPr>
        </p:nvGraphicFramePr>
        <p:xfrm>
          <a:off x="3779912" y="5013176"/>
          <a:ext cx="11144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7" name="Формула" r:id="rId17" imgW="787058" imgH="863225" progId="Equation.3">
                  <p:embed/>
                </p:oleObj>
              </mc:Choice>
              <mc:Fallback>
                <p:oleObj name="Формула" r:id="rId17" imgW="787058" imgH="863225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013176"/>
                        <a:ext cx="111442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7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53967"/>
              </p:ext>
            </p:extLst>
          </p:nvPr>
        </p:nvGraphicFramePr>
        <p:xfrm>
          <a:off x="5436096" y="5229200"/>
          <a:ext cx="22812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8" name="Формула" r:id="rId19" imgW="1473200" imgH="431800" progId="Equation.3">
                  <p:embed/>
                </p:oleObj>
              </mc:Choice>
              <mc:Fallback>
                <p:oleObj name="Формула" r:id="rId19" imgW="1473200" imgH="4318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5229200"/>
                        <a:ext cx="2281238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5867400" y="62484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Arial" charset="0"/>
              </a:rPr>
              <a:t>Ответ: 8 часов 45 минут.</a:t>
            </a:r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89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313929"/>
              </p:ext>
            </p:extLst>
          </p:nvPr>
        </p:nvGraphicFramePr>
        <p:xfrm>
          <a:off x="6012160" y="3717032"/>
          <a:ext cx="6588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9" name="Формула" r:id="rId21" imgW="431613" imgH="431613" progId="Equation.3">
                  <p:embed/>
                </p:oleObj>
              </mc:Choice>
              <mc:Fallback>
                <p:oleObj name="Формула" r:id="rId21" imgW="431613" imgH="431613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717032"/>
                        <a:ext cx="658813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898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84902"/>
              </p:ext>
            </p:extLst>
          </p:nvPr>
        </p:nvGraphicFramePr>
        <p:xfrm>
          <a:off x="3491880" y="3284984"/>
          <a:ext cx="938212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0" name="Формула" r:id="rId23" imgW="558558" imgH="393529" progId="Equation.3">
                  <p:embed/>
                </p:oleObj>
              </mc:Choice>
              <mc:Fallback>
                <p:oleObj name="Формула" r:id="rId23" imgW="558558" imgH="393529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284984"/>
                        <a:ext cx="938212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51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3200" dirty="0"/>
              <a:t>Графический метод</a:t>
            </a:r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5943600" y="914400"/>
            <a:ext cx="3200400" cy="388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Arial" charset="0"/>
              </a:rPr>
              <a:t>Здесь АА´А´´ – график движения мотоциклиста, ВВ´ –  график движения велосипедиста. </a:t>
            </a:r>
          </a:p>
          <a:p>
            <a:pPr>
              <a:spcBef>
                <a:spcPct val="50000"/>
              </a:spcBef>
            </a:pPr>
            <a:r>
              <a:rPr lang="ru-RU" sz="1600">
                <a:latin typeface="Arial" charset="0"/>
              </a:rPr>
              <a:t>Из рисунка видно, что за одно и то же (до второй встречи) велосипедист проехал 2/5 , а автомобилист  7/5 всего пути. </a:t>
            </a:r>
          </a:p>
          <a:p>
            <a:pPr>
              <a:spcBef>
                <a:spcPct val="50000"/>
              </a:spcBef>
            </a:pPr>
            <a:r>
              <a:rPr lang="ru-RU" sz="1600">
                <a:latin typeface="Arial" charset="0"/>
              </a:rPr>
              <a:t>Тогда отношение их скоростей равно 2/7 . Значит, к моменту первой встречи велосипедист проедет 2/9 , а автомобилист  7/9 всего пути. </a:t>
            </a:r>
          </a:p>
          <a:p>
            <a:pPr>
              <a:spcBef>
                <a:spcPct val="50000"/>
              </a:spcBef>
            </a:pPr>
            <a:endParaRPr lang="ru-RU" sz="1600">
              <a:latin typeface="Arial" charset="0"/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69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124310"/>
              </p:ext>
            </p:extLst>
          </p:nvPr>
        </p:nvGraphicFramePr>
        <p:xfrm>
          <a:off x="3284538" y="3886200"/>
          <a:ext cx="10509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3" name="Формула" r:id="rId3" imgW="825500" imgH="393700" progId="Equation.3">
                  <p:embed/>
                </p:oleObj>
              </mc:Choice>
              <mc:Fallback>
                <p:oleObj name="Формула" r:id="rId3" imgW="825500" imgH="3937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3886200"/>
                        <a:ext cx="105092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69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757698"/>
              </p:ext>
            </p:extLst>
          </p:nvPr>
        </p:nvGraphicFramePr>
        <p:xfrm>
          <a:off x="4411663" y="3810000"/>
          <a:ext cx="9874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4" name="Формула" r:id="rId5" imgW="672808" imgH="418918" progId="Equation.3">
                  <p:embed/>
                </p:oleObj>
              </mc:Choice>
              <mc:Fallback>
                <p:oleObj name="Формула" r:id="rId5" imgW="672808" imgH="418918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3810000"/>
                        <a:ext cx="98742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304800" y="39624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1) Δ</a:t>
            </a:r>
            <a:r>
              <a:rPr lang="en-US" b="1">
                <a:latin typeface="Arial" charset="0"/>
              </a:rPr>
              <a:t>BON</a:t>
            </a:r>
            <a:r>
              <a:rPr lang="ru-RU" b="1">
                <a:latin typeface="Arial" charset="0"/>
              </a:rPr>
              <a:t>~</a:t>
            </a:r>
            <a:r>
              <a:rPr lang="en-US" b="1">
                <a:latin typeface="Arial" charset="0"/>
              </a:rPr>
              <a:t>ΔB</a:t>
            </a:r>
            <a:r>
              <a:rPr lang="ru-RU" b="1">
                <a:latin typeface="Arial" charset="0"/>
              </a:rPr>
              <a:t>´</a:t>
            </a:r>
            <a:r>
              <a:rPr lang="en-US" b="1">
                <a:latin typeface="Arial" charset="0"/>
              </a:rPr>
              <a:t>OM</a:t>
            </a:r>
            <a:r>
              <a:rPr lang="ru-RU" b="1">
                <a:latin typeface="Arial" charset="0"/>
              </a:rPr>
              <a:t>, откуда</a:t>
            </a:r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304800" y="4495800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2) Δ</a:t>
            </a:r>
            <a:r>
              <a:rPr lang="en-US" b="1">
                <a:latin typeface="Arial" charset="0"/>
              </a:rPr>
              <a:t>BKP</a:t>
            </a:r>
            <a:r>
              <a:rPr lang="ru-RU" b="1">
                <a:latin typeface="Arial" charset="0"/>
              </a:rPr>
              <a:t>~</a:t>
            </a:r>
            <a:r>
              <a:rPr lang="en-US" b="1">
                <a:latin typeface="Arial" charset="0"/>
              </a:rPr>
              <a:t>ΔB</a:t>
            </a:r>
            <a:r>
              <a:rPr lang="ru-RU" b="1">
                <a:latin typeface="Arial" charset="0"/>
              </a:rPr>
              <a:t>´</a:t>
            </a:r>
            <a:r>
              <a:rPr lang="en-US" b="1">
                <a:latin typeface="Arial" charset="0"/>
              </a:rPr>
              <a:t>OM</a:t>
            </a:r>
            <a:r>
              <a:rPr lang="ru-RU" b="1">
                <a:latin typeface="Arial" charset="0"/>
              </a:rPr>
              <a:t>, откуда </a:t>
            </a:r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69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497173"/>
              </p:ext>
            </p:extLst>
          </p:nvPr>
        </p:nvGraphicFramePr>
        <p:xfrm>
          <a:off x="3224213" y="4445000"/>
          <a:ext cx="10239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5" name="Формула" r:id="rId7" imgW="723586" imgH="393529" progId="Equation.3">
                  <p:embed/>
                </p:oleObj>
              </mc:Choice>
              <mc:Fallback>
                <p:oleObj name="Формула" r:id="rId7" imgW="723586" imgH="393529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4445000"/>
                        <a:ext cx="1023937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4" name="Rectangle 12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69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607843"/>
              </p:ext>
            </p:extLst>
          </p:nvPr>
        </p:nvGraphicFramePr>
        <p:xfrm>
          <a:off x="4355976" y="4437112"/>
          <a:ext cx="7778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6" name="Формула" r:id="rId9" imgW="583947" imgH="418918" progId="Equation.3">
                  <p:embed/>
                </p:oleObj>
              </mc:Choice>
              <mc:Fallback>
                <p:oleObj name="Формула" r:id="rId9" imgW="583947" imgH="418918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437112"/>
                        <a:ext cx="7778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6" name="Text Box 14"/>
          <p:cNvSpPr txBox="1">
            <a:spLocks noChangeArrowheads="1"/>
          </p:cNvSpPr>
          <p:nvPr/>
        </p:nvSpPr>
        <p:spPr bwMode="auto">
          <a:xfrm>
            <a:off x="304800" y="49530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3) </a:t>
            </a:r>
          </a:p>
        </p:txBody>
      </p:sp>
      <p:sp>
        <p:nvSpPr>
          <p:cNvPr id="16692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69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397534"/>
              </p:ext>
            </p:extLst>
          </p:nvPr>
        </p:nvGraphicFramePr>
        <p:xfrm>
          <a:off x="539552" y="5229200"/>
          <a:ext cx="5041900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7" name="Формула" r:id="rId11" imgW="3454400" imgH="889000" progId="Equation.3">
                  <p:embed/>
                </p:oleObj>
              </mc:Choice>
              <mc:Fallback>
                <p:oleObj name="Формула" r:id="rId11" imgW="3454400" imgH="8890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229200"/>
                        <a:ext cx="5041900" cy="130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9" name="Text Box 17"/>
          <p:cNvSpPr txBox="1">
            <a:spLocks noChangeArrowheads="1"/>
          </p:cNvSpPr>
          <p:nvPr/>
        </p:nvSpPr>
        <p:spPr bwMode="auto">
          <a:xfrm>
            <a:off x="6019800" y="510540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Искомое время равно у+2= 35/4.</a:t>
            </a:r>
          </a:p>
        </p:txBody>
      </p:sp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5867400" y="61722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Arial" charset="0"/>
              </a:rPr>
              <a:t>Ответ: 8 часов 45 минут.</a:t>
            </a:r>
          </a:p>
        </p:txBody>
      </p:sp>
      <p:sp>
        <p:nvSpPr>
          <p:cNvPr id="166931" name="Text Box 19"/>
          <p:cNvSpPr txBox="1">
            <a:spLocks noChangeArrowheads="1"/>
          </p:cNvSpPr>
          <p:nvPr/>
        </p:nvSpPr>
        <p:spPr bwMode="auto">
          <a:xfrm>
            <a:off x="5632450" y="3190875"/>
            <a:ext cx="2301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t</a:t>
            </a:r>
            <a:endParaRPr lang="ru-RU" b="1">
              <a:latin typeface="Arial" charset="0"/>
            </a:endParaRPr>
          </a:p>
        </p:txBody>
      </p:sp>
      <p:sp>
        <p:nvSpPr>
          <p:cNvPr id="166932" name="Text Box 20"/>
          <p:cNvSpPr txBox="1">
            <a:spLocks noChangeArrowheads="1"/>
          </p:cNvSpPr>
          <p:nvPr/>
        </p:nvSpPr>
        <p:spPr bwMode="auto">
          <a:xfrm>
            <a:off x="3810000" y="3505200"/>
            <a:ext cx="2301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>
                <a:solidFill>
                  <a:srgbClr val="00FF00"/>
                </a:solidFill>
                <a:latin typeface="Arial" charset="0"/>
              </a:rPr>
              <a:t>y</a:t>
            </a:r>
            <a:endParaRPr lang="ru-RU" sz="1400" b="1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1752600" y="3581400"/>
            <a:ext cx="2301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>
                <a:solidFill>
                  <a:srgbClr val="00FF00"/>
                </a:solidFill>
                <a:latin typeface="Arial" charset="0"/>
              </a:rPr>
              <a:t>2</a:t>
            </a:r>
            <a:endParaRPr lang="ru-RU" sz="1400" b="1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166934" name="Text Box 22"/>
          <p:cNvSpPr txBox="1">
            <a:spLocks noChangeArrowheads="1"/>
          </p:cNvSpPr>
          <p:nvPr/>
        </p:nvSpPr>
        <p:spPr bwMode="auto">
          <a:xfrm>
            <a:off x="990600" y="2667000"/>
            <a:ext cx="4603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400" b="1">
                <a:solidFill>
                  <a:srgbClr val="FF0066"/>
                </a:solidFill>
                <a:latin typeface="Arial" charset="0"/>
              </a:rPr>
              <a:t>7ч</a:t>
            </a:r>
          </a:p>
        </p:txBody>
      </p:sp>
      <p:sp>
        <p:nvSpPr>
          <p:cNvPr id="166935" name="Text Box 23"/>
          <p:cNvSpPr txBox="1">
            <a:spLocks noChangeArrowheads="1"/>
          </p:cNvSpPr>
          <p:nvPr/>
        </p:nvSpPr>
        <p:spPr bwMode="auto">
          <a:xfrm>
            <a:off x="990600" y="1371600"/>
            <a:ext cx="4587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400" b="1">
                <a:solidFill>
                  <a:srgbClr val="FF0066"/>
                </a:solidFill>
                <a:latin typeface="Arial" charset="0"/>
              </a:rPr>
              <a:t>2ч</a:t>
            </a:r>
          </a:p>
        </p:txBody>
      </p:sp>
      <p:sp>
        <p:nvSpPr>
          <p:cNvPr id="166936" name="Text Box 24"/>
          <p:cNvSpPr txBox="1">
            <a:spLocks noChangeArrowheads="1"/>
          </p:cNvSpPr>
          <p:nvPr/>
        </p:nvSpPr>
        <p:spPr bwMode="auto">
          <a:xfrm>
            <a:off x="2298700" y="2752725"/>
            <a:ext cx="4603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200" b="1">
                <a:solidFill>
                  <a:srgbClr val="00FF00"/>
                </a:solidFill>
                <a:latin typeface="Arial" charset="0"/>
              </a:rPr>
              <a:t>3ч</a:t>
            </a:r>
            <a:endParaRPr lang="ru-RU" b="1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166937" name="Text Box 25"/>
          <p:cNvSpPr txBox="1">
            <a:spLocks noChangeArrowheads="1"/>
          </p:cNvSpPr>
          <p:nvPr/>
        </p:nvSpPr>
        <p:spPr bwMode="auto">
          <a:xfrm>
            <a:off x="2286000" y="1600200"/>
            <a:ext cx="4603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solidFill>
                  <a:srgbClr val="00FF00"/>
                </a:solidFill>
                <a:latin typeface="Arial" charset="0"/>
              </a:rPr>
              <a:t>2</a:t>
            </a:r>
            <a:r>
              <a:rPr lang="ru-RU" sz="1200" b="1">
                <a:solidFill>
                  <a:srgbClr val="00FF00"/>
                </a:solidFill>
                <a:latin typeface="Arial" charset="0"/>
              </a:rPr>
              <a:t>ч</a:t>
            </a:r>
            <a:endParaRPr lang="ru-RU" b="1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166938" name="Text Box 26"/>
          <p:cNvSpPr txBox="1">
            <a:spLocks noChangeArrowheads="1"/>
          </p:cNvSpPr>
          <p:nvPr/>
        </p:nvSpPr>
        <p:spPr bwMode="auto">
          <a:xfrm>
            <a:off x="688975" y="1028700"/>
            <a:ext cx="2301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>
                <a:solidFill>
                  <a:srgbClr val="00FF00"/>
                </a:solidFill>
                <a:latin typeface="Arial" charset="0"/>
              </a:rPr>
              <a:t>t</a:t>
            </a:r>
            <a:endParaRPr lang="ru-RU" sz="1400" b="1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166939" name="Text Box 27"/>
          <p:cNvSpPr txBox="1">
            <a:spLocks noChangeArrowheads="1"/>
          </p:cNvSpPr>
          <p:nvPr/>
        </p:nvSpPr>
        <p:spPr bwMode="auto">
          <a:xfrm>
            <a:off x="2298700" y="1947863"/>
            <a:ext cx="2301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P</a:t>
            </a:r>
            <a:endParaRPr lang="ru-RU" b="1">
              <a:latin typeface="Arial" charset="0"/>
            </a:endParaRPr>
          </a:p>
        </p:txBody>
      </p:sp>
      <p:sp>
        <p:nvSpPr>
          <p:cNvPr id="166940" name="Text Box 28"/>
          <p:cNvSpPr txBox="1">
            <a:spLocks noChangeArrowheads="1"/>
          </p:cNvSpPr>
          <p:nvPr/>
        </p:nvSpPr>
        <p:spPr bwMode="auto">
          <a:xfrm>
            <a:off x="1035050" y="1719263"/>
            <a:ext cx="2301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O</a:t>
            </a:r>
            <a:endParaRPr lang="ru-RU" b="1">
              <a:latin typeface="Arial" charset="0"/>
            </a:endParaRPr>
          </a:p>
        </p:txBody>
      </p:sp>
      <p:sp>
        <p:nvSpPr>
          <p:cNvPr id="166941" name="Text Box 29"/>
          <p:cNvSpPr txBox="1">
            <a:spLocks noChangeArrowheads="1"/>
          </p:cNvSpPr>
          <p:nvPr/>
        </p:nvSpPr>
        <p:spPr bwMode="auto">
          <a:xfrm>
            <a:off x="3200400" y="3200400"/>
            <a:ext cx="4603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A´´</a:t>
            </a:r>
            <a:endParaRPr lang="ru-RU" b="1">
              <a:latin typeface="Arial" charset="0"/>
            </a:endParaRPr>
          </a:p>
        </p:txBody>
      </p:sp>
      <p:sp>
        <p:nvSpPr>
          <p:cNvPr id="166942" name="Text Box 30"/>
          <p:cNvSpPr txBox="1">
            <a:spLocks noChangeArrowheads="1"/>
          </p:cNvSpPr>
          <p:nvPr/>
        </p:nvSpPr>
        <p:spPr bwMode="auto">
          <a:xfrm>
            <a:off x="1609725" y="1144588"/>
            <a:ext cx="3444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A´</a:t>
            </a:r>
            <a:endParaRPr lang="ru-RU" b="1">
              <a:latin typeface="Arial" charset="0"/>
            </a:endParaRPr>
          </a:p>
        </p:txBody>
      </p:sp>
      <p:sp>
        <p:nvSpPr>
          <p:cNvPr id="166943" name="Text Box 31"/>
          <p:cNvSpPr txBox="1">
            <a:spLocks noChangeArrowheads="1"/>
          </p:cNvSpPr>
          <p:nvPr/>
        </p:nvSpPr>
        <p:spPr bwMode="auto">
          <a:xfrm>
            <a:off x="5173663" y="3441700"/>
            <a:ext cx="3444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B´</a:t>
            </a:r>
            <a:endParaRPr lang="ru-RU" b="1">
              <a:latin typeface="Arial" charset="0"/>
            </a:endParaRPr>
          </a:p>
        </p:txBody>
      </p:sp>
      <p:sp>
        <p:nvSpPr>
          <p:cNvPr id="166944" name="Text Box 32"/>
          <p:cNvSpPr txBox="1">
            <a:spLocks noChangeArrowheads="1"/>
          </p:cNvSpPr>
          <p:nvPr/>
        </p:nvSpPr>
        <p:spPr bwMode="auto">
          <a:xfrm>
            <a:off x="2184400" y="3441700"/>
            <a:ext cx="2301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L</a:t>
            </a:r>
            <a:endParaRPr lang="ru-RU" b="1">
              <a:latin typeface="Arial" charset="0"/>
            </a:endParaRPr>
          </a:p>
        </p:txBody>
      </p:sp>
      <p:sp>
        <p:nvSpPr>
          <p:cNvPr id="166945" name="Text Box 33"/>
          <p:cNvSpPr txBox="1">
            <a:spLocks noChangeArrowheads="1"/>
          </p:cNvSpPr>
          <p:nvPr/>
        </p:nvSpPr>
        <p:spPr bwMode="auto">
          <a:xfrm>
            <a:off x="2184400" y="1144588"/>
            <a:ext cx="2301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K</a:t>
            </a:r>
            <a:endParaRPr lang="ru-RU" b="1">
              <a:latin typeface="Arial" charset="0"/>
            </a:endParaRPr>
          </a:p>
        </p:txBody>
      </p:sp>
      <p:sp>
        <p:nvSpPr>
          <p:cNvPr id="166946" name="Text Box 34"/>
          <p:cNvSpPr txBox="1">
            <a:spLocks noChangeArrowheads="1"/>
          </p:cNvSpPr>
          <p:nvPr/>
        </p:nvSpPr>
        <p:spPr bwMode="auto">
          <a:xfrm>
            <a:off x="1265238" y="3441700"/>
            <a:ext cx="2286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M</a:t>
            </a:r>
            <a:endParaRPr lang="ru-RU" b="1">
              <a:latin typeface="Arial" charset="0"/>
            </a:endParaRPr>
          </a:p>
        </p:txBody>
      </p:sp>
      <p:sp>
        <p:nvSpPr>
          <p:cNvPr id="166947" name="Text Box 35"/>
          <p:cNvSpPr txBox="1">
            <a:spLocks noChangeArrowheads="1"/>
          </p:cNvSpPr>
          <p:nvPr/>
        </p:nvSpPr>
        <p:spPr bwMode="auto">
          <a:xfrm>
            <a:off x="1265238" y="1144588"/>
            <a:ext cx="2286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N</a:t>
            </a:r>
            <a:endParaRPr lang="ru-RU" b="1">
              <a:latin typeface="Arial" charset="0"/>
            </a:endParaRPr>
          </a:p>
        </p:txBody>
      </p:sp>
      <p:sp>
        <p:nvSpPr>
          <p:cNvPr id="166948" name="Text Box 36"/>
          <p:cNvSpPr txBox="1">
            <a:spLocks noChangeArrowheads="1"/>
          </p:cNvSpPr>
          <p:nvPr/>
        </p:nvSpPr>
        <p:spPr bwMode="auto">
          <a:xfrm>
            <a:off x="0" y="3429000"/>
            <a:ext cx="2301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A</a:t>
            </a:r>
            <a:endParaRPr lang="ru-RU" b="1">
              <a:latin typeface="Arial" charset="0"/>
            </a:endParaRPr>
          </a:p>
        </p:txBody>
      </p:sp>
      <p:sp>
        <p:nvSpPr>
          <p:cNvPr id="166949" name="Text Box 37"/>
          <p:cNvSpPr txBox="1">
            <a:spLocks noChangeArrowheads="1"/>
          </p:cNvSpPr>
          <p:nvPr/>
        </p:nvSpPr>
        <p:spPr bwMode="auto">
          <a:xfrm>
            <a:off x="0" y="1258888"/>
            <a:ext cx="2301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B</a:t>
            </a:r>
            <a:endParaRPr lang="ru-RU" b="1">
              <a:latin typeface="Arial" charset="0"/>
            </a:endParaRPr>
          </a:p>
        </p:txBody>
      </p:sp>
      <p:sp>
        <p:nvSpPr>
          <p:cNvPr id="166950" name="Text Box 38"/>
          <p:cNvSpPr txBox="1">
            <a:spLocks noChangeArrowheads="1"/>
          </p:cNvSpPr>
          <p:nvPr/>
        </p:nvSpPr>
        <p:spPr bwMode="auto">
          <a:xfrm>
            <a:off x="0" y="914400"/>
            <a:ext cx="2301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S</a:t>
            </a:r>
            <a:endParaRPr lang="ru-RU" b="1">
              <a:latin typeface="Arial" charset="0"/>
            </a:endParaRPr>
          </a:p>
        </p:txBody>
      </p:sp>
      <p:sp>
        <p:nvSpPr>
          <p:cNvPr id="166951" name="Line 39"/>
          <p:cNvSpPr>
            <a:spLocks noChangeShapeType="1"/>
          </p:cNvSpPr>
          <p:nvPr/>
        </p:nvSpPr>
        <p:spPr bwMode="auto">
          <a:xfrm flipV="1">
            <a:off x="230188" y="914400"/>
            <a:ext cx="0" cy="2527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52" name="Line 40"/>
          <p:cNvSpPr>
            <a:spLocks noChangeShapeType="1"/>
          </p:cNvSpPr>
          <p:nvPr/>
        </p:nvSpPr>
        <p:spPr bwMode="auto">
          <a:xfrm>
            <a:off x="230188" y="3441700"/>
            <a:ext cx="5632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53" name="Line 41"/>
          <p:cNvSpPr>
            <a:spLocks noChangeShapeType="1"/>
          </p:cNvSpPr>
          <p:nvPr/>
        </p:nvSpPr>
        <p:spPr bwMode="auto">
          <a:xfrm>
            <a:off x="230188" y="1374775"/>
            <a:ext cx="52879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54" name="Line 42"/>
          <p:cNvSpPr>
            <a:spLocks noChangeShapeType="1"/>
          </p:cNvSpPr>
          <p:nvPr/>
        </p:nvSpPr>
        <p:spPr bwMode="auto">
          <a:xfrm flipV="1">
            <a:off x="230188" y="1374775"/>
            <a:ext cx="1493837" cy="2066925"/>
          </a:xfrm>
          <a:prstGeom prst="line">
            <a:avLst/>
          </a:prstGeom>
          <a:noFill/>
          <a:ln w="57150">
            <a:solidFill>
              <a:srgbClr val="33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55" name="Line 43"/>
          <p:cNvSpPr>
            <a:spLocks noChangeShapeType="1"/>
          </p:cNvSpPr>
          <p:nvPr/>
        </p:nvSpPr>
        <p:spPr bwMode="auto">
          <a:xfrm>
            <a:off x="1724025" y="1374775"/>
            <a:ext cx="1495425" cy="2066925"/>
          </a:xfrm>
          <a:prstGeom prst="line">
            <a:avLst/>
          </a:prstGeom>
          <a:noFill/>
          <a:ln w="57150">
            <a:solidFill>
              <a:srgbClr val="33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56" name="Line 44"/>
          <p:cNvSpPr>
            <a:spLocks noChangeShapeType="1"/>
          </p:cNvSpPr>
          <p:nvPr/>
        </p:nvSpPr>
        <p:spPr bwMode="auto">
          <a:xfrm>
            <a:off x="1379538" y="1374775"/>
            <a:ext cx="0" cy="2066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57" name="Line 45"/>
          <p:cNvSpPr>
            <a:spLocks noChangeShapeType="1"/>
          </p:cNvSpPr>
          <p:nvPr/>
        </p:nvSpPr>
        <p:spPr bwMode="auto">
          <a:xfrm>
            <a:off x="230188" y="1374775"/>
            <a:ext cx="5287962" cy="2066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58" name="Line 46"/>
          <p:cNvSpPr>
            <a:spLocks noChangeShapeType="1"/>
          </p:cNvSpPr>
          <p:nvPr/>
        </p:nvSpPr>
        <p:spPr bwMode="auto">
          <a:xfrm>
            <a:off x="2298700" y="1374775"/>
            <a:ext cx="0" cy="2066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59" name="AutoShape 47"/>
          <p:cNvSpPr>
            <a:spLocks/>
          </p:cNvSpPr>
          <p:nvPr/>
        </p:nvSpPr>
        <p:spPr bwMode="auto">
          <a:xfrm rot="16200000">
            <a:off x="1781175" y="3040063"/>
            <a:ext cx="115888" cy="919162"/>
          </a:xfrm>
          <a:prstGeom prst="leftBrace">
            <a:avLst>
              <a:gd name="adj1" fmla="val 66096"/>
              <a:gd name="adj2" fmla="val 50000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60" name="AutoShape 48"/>
          <p:cNvSpPr>
            <a:spLocks/>
          </p:cNvSpPr>
          <p:nvPr/>
        </p:nvSpPr>
        <p:spPr bwMode="auto">
          <a:xfrm rot="16200000">
            <a:off x="3850481" y="1889919"/>
            <a:ext cx="115888" cy="3219450"/>
          </a:xfrm>
          <a:prstGeom prst="leftBrace">
            <a:avLst>
              <a:gd name="adj1" fmla="val 231506"/>
              <a:gd name="adj2" fmla="val 50000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61" name="AutoShape 49"/>
          <p:cNvSpPr>
            <a:spLocks/>
          </p:cNvSpPr>
          <p:nvPr/>
        </p:nvSpPr>
        <p:spPr bwMode="auto">
          <a:xfrm rot="5400000">
            <a:off x="746919" y="742157"/>
            <a:ext cx="115887" cy="1149350"/>
          </a:xfrm>
          <a:prstGeom prst="leftBrace">
            <a:avLst>
              <a:gd name="adj1" fmla="val 82649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ru-RU" dirty="0" smtClean="0"/>
              <a:t>Графический способ решения текстовых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Использование геометрического(графического</a:t>
            </a:r>
            <a:r>
              <a:rPr lang="ru-RU" sz="3200" dirty="0">
                <a:solidFill>
                  <a:srgbClr val="FF0000"/>
                </a:solidFill>
              </a:rPr>
              <a:t>) </a:t>
            </a:r>
            <a:r>
              <a:rPr lang="ru-RU" sz="3200" dirty="0" smtClean="0">
                <a:solidFill>
                  <a:srgbClr val="FF0000"/>
                </a:solidFill>
              </a:rPr>
              <a:t>метода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496944" cy="439248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при решении текстовых задач на движение с постоянными скоростями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при решении текстовых задач на движение с переменными скоростями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при решении текстовых задач на совместную работу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при решении текстовых задач на смеси и сплавы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rmAutofit/>
          </a:bodyPr>
          <a:lstStyle/>
          <a:p>
            <a:r>
              <a:rPr lang="ru-RU" sz="4300" dirty="0" smtClean="0">
                <a:solidFill>
                  <a:srgbClr val="FF0000"/>
                </a:solidFill>
              </a:rPr>
              <a:t>Преимущество графического способа</a:t>
            </a:r>
            <a:endParaRPr lang="ru-RU" sz="4300" dirty="0">
              <a:solidFill>
                <a:srgbClr val="FF0000"/>
              </a:solidFill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60848"/>
            <a:ext cx="8229600" cy="41113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4400" dirty="0" smtClean="0"/>
              <a:t>Наглядность</a:t>
            </a:r>
          </a:p>
          <a:p>
            <a:pPr>
              <a:spcBef>
                <a:spcPts val="0"/>
              </a:spcBef>
            </a:pPr>
            <a:r>
              <a:rPr lang="ru-RU" sz="4400" dirty="0" smtClean="0"/>
              <a:t>Формирует практические навыки</a:t>
            </a:r>
          </a:p>
          <a:p>
            <a:pPr>
              <a:spcBef>
                <a:spcPts val="0"/>
              </a:spcBef>
            </a:pPr>
            <a:r>
              <a:rPr lang="ru-RU" sz="4400" dirty="0" smtClean="0"/>
              <a:t>Экономия времени при решении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146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Недостатки графического способа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ru-RU" dirty="0" smtClean="0"/>
              <a:t>Не все задачи решаются данным способом</a:t>
            </a:r>
          </a:p>
          <a:p>
            <a:r>
              <a:rPr lang="ru-RU" dirty="0" smtClean="0"/>
              <a:t>При решении задач на проценты, сплавы, растворы получаем приблизительный результат.</a:t>
            </a:r>
          </a:p>
          <a:p>
            <a:r>
              <a:rPr lang="ru-RU" dirty="0" smtClean="0"/>
              <a:t>Нужны хорошие знания по теме « Подобия».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https://e-koncept.ru/2015/65343.htm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https://www.tutoronline.ru/blog/geometricheskij-metod-reshenija-zadach-na-rabotu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https://www.slideshare.net/mitusova/ss-17752176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http://lyceum.tsu.ru/wp-content/uploads/2016/05/grafich.pdf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задачах на движение необходимо определить: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Количество движущихся объектов</a:t>
            </a:r>
            <a:r>
              <a:rPr lang="en-US" dirty="0"/>
              <a:t>;</a:t>
            </a:r>
            <a:endParaRPr lang="ru-RU" dirty="0" smtClean="0"/>
          </a:p>
          <a:p>
            <a:r>
              <a:rPr lang="ru-RU" dirty="0" smtClean="0"/>
              <a:t>Направление движения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Время начала движения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7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решении текстовых задач на движение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Построить систему координат: ось времени и ось пути</a:t>
            </a:r>
            <a:r>
              <a:rPr lang="en-US" dirty="0"/>
              <a:t>;</a:t>
            </a:r>
            <a:endParaRPr lang="ru-RU" dirty="0" smtClean="0"/>
          </a:p>
          <a:p>
            <a:r>
              <a:rPr lang="ru-RU" dirty="0" smtClean="0"/>
              <a:t>Провести две параллельные линии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ru-RU" dirty="0" smtClean="0"/>
              <a:t>времени для города А и города В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Построить график движения (прямые)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Отметить точку пересечения двух графиков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Рассмотреть подобные треугольники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Из пунктов А и В навстречу друг другу с постоянными скоростями вышли два путника. Первый вышел из А и 7 часов и пришел в </a:t>
            </a:r>
            <a:r>
              <a:rPr lang="ru-RU" sz="2800" dirty="0" err="1"/>
              <a:t>В</a:t>
            </a:r>
            <a:r>
              <a:rPr lang="ru-RU" sz="2800" dirty="0"/>
              <a:t> </a:t>
            </a:r>
            <a:r>
              <a:rPr lang="ru-RU" sz="2800" dirty="0" err="1"/>
              <a:t>в</a:t>
            </a:r>
            <a:r>
              <a:rPr lang="ru-RU" sz="2800" dirty="0"/>
              <a:t> 13 часов. Второй путник вышел из В </a:t>
            </a:r>
            <a:r>
              <a:rPr lang="ru-RU" sz="2800" dirty="0" err="1"/>
              <a:t>в</a:t>
            </a:r>
            <a:r>
              <a:rPr lang="ru-RU" sz="2800" dirty="0"/>
              <a:t> 7 часов и пришел в А в 19 часов. В какое время путники встретились?</a:t>
            </a:r>
            <a:br>
              <a:rPr lang="ru-RU" sz="2800" dirty="0"/>
            </a:b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36912"/>
                <a:ext cx="8229600" cy="3489251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В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С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  <a:ea typeface="Cambria Math"/>
                      </a:rPr>
                      <m:t>М~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К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М</m:t>
                    </m:r>
                  </m:oMath>
                </a14:m>
                <a:endParaRPr lang="ru-RU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С</m:t>
                    </m:r>
                    <m:sSub>
                      <m:sSub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С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М~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А</m:t>
                    </m:r>
                    <m:sSub>
                      <m:sSub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М</m:t>
                    </m:r>
                  </m:oMath>
                </a14:m>
                <a:endParaRPr lang="ru-RU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den>
                    </m:f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ea typeface="Cambria Math"/>
                          </a:rPr>
                          <m:t>В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/>
                            <a:ea typeface="Cambria Math"/>
                          </a:rPr>
                          <m:t>К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ru-RU" b="0" i="1" smtClean="0">
                        <a:latin typeface="Cambria Math"/>
                        <a:ea typeface="Cambria Math"/>
                      </a:rPr>
                      <m:t>     </m:t>
                    </m:r>
                  </m:oMath>
                </a14:m>
                <a:r>
                  <a:rPr lang="ru-RU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den>
                    </m:f>
                    <m:r>
                      <a:rPr lang="ru-RU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С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А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ru-RU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ea typeface="Cambria Math"/>
                          </a:rPr>
                          <m:t>В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/>
                            <a:ea typeface="Cambria Math"/>
                          </a:rPr>
                          <m:t>К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b="0" dirty="0" smtClean="0">
                    <a:ea typeface="Cambria Mat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ea typeface="Cambria Math"/>
                          </a:rPr>
                          <m:t>С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/>
                            <a:ea typeface="Cambria Math"/>
                          </a:rPr>
                          <m:t>А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b="0" dirty="0" smtClean="0"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х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12−х</m:t>
                        </m:r>
                      </m:den>
                    </m:f>
                    <m:r>
                      <a:rPr lang="ru-RU" b="0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6−х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х</m:t>
                        </m:r>
                      </m:den>
                    </m:f>
                  </m:oMath>
                </a14:m>
                <a:endParaRPr lang="ru-RU" b="0" dirty="0" smtClean="0">
                  <a:ea typeface="Cambria Math"/>
                </a:endParaRPr>
              </a:p>
              <a:p>
                <a:r>
                  <a:rPr lang="ru-RU" dirty="0" smtClean="0">
                    <a:ea typeface="Cambria Math"/>
                  </a:rPr>
                  <a:t>Ответ: 4</a:t>
                </a:r>
                <a:endParaRPr lang="ru-RU" dirty="0">
                  <a:ea typeface="Cambria Math"/>
                </a:endParaRPr>
              </a:p>
              <a:p>
                <a:endParaRPr lang="ru-RU" dirty="0" smtClean="0">
                  <a:ea typeface="Cambria Math"/>
                </a:endParaRPr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36912"/>
                <a:ext cx="8229600" cy="3489251"/>
              </a:xfrm>
              <a:blipFill rotWithShape="1">
                <a:blip r:embed="rId2"/>
                <a:stretch>
                  <a:fillRect l="-1630" b="-2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5076056" y="2123564"/>
            <a:ext cx="3807480" cy="3966336"/>
            <a:chOff x="5076056" y="2123564"/>
            <a:chExt cx="3807480" cy="396633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580112" y="3789040"/>
              <a:ext cx="288032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5652120" y="5589240"/>
              <a:ext cx="29523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H="1" flipV="1">
              <a:off x="5580112" y="2492896"/>
              <a:ext cx="72008" cy="30963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652120" y="3789040"/>
              <a:ext cx="2051007" cy="184514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6530032" y="3811050"/>
              <a:ext cx="0" cy="1800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endCxn id="15" idx="2"/>
            </p:cNvCxnSpPr>
            <p:nvPr/>
          </p:nvCxnSpPr>
          <p:spPr>
            <a:xfrm flipV="1">
              <a:off x="5697360" y="3757682"/>
              <a:ext cx="1574940" cy="1827911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220072" y="537321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92080" y="371703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88224" y="5589240"/>
              <a:ext cx="4747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А₁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66640" y="4457275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20272" y="338835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96336" y="558924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/>
                <a:t>К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451488" y="57205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29233" y="21235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21553" y="344171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С₁</a:t>
              </a:r>
              <a:endParaRPr lang="ru-RU" dirty="0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5586321" y="4619518"/>
              <a:ext cx="94992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076056" y="4434852"/>
              <a:ext cx="477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В₁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73680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92896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/>
              <a:t>Два путника вышли из А в </a:t>
            </a:r>
            <a:r>
              <a:rPr lang="ru-RU" sz="2400" dirty="0" err="1"/>
              <a:t>В</a:t>
            </a:r>
            <a:r>
              <a:rPr lang="ru-RU" sz="2400" dirty="0"/>
              <a:t> навстречу друг </a:t>
            </a:r>
            <a:r>
              <a:rPr lang="ru-RU" sz="2400" dirty="0" smtClean="0"/>
              <a:t>другу</a:t>
            </a:r>
            <a:r>
              <a:rPr lang="ru-RU" sz="2400" dirty="0"/>
              <a:t>. Первый путник вышел из В </a:t>
            </a:r>
            <a:r>
              <a:rPr lang="ru-RU" sz="2400" dirty="0" err="1"/>
              <a:t>в</a:t>
            </a:r>
            <a:r>
              <a:rPr lang="ru-RU" sz="2400" dirty="0"/>
              <a:t> 8 часов и пришел в А в 19 часов. Второй путник вышел из А в 10 часов. Успеет ли второй путник до полуночи прийти в пункт В, если встретились путники в 15 </a:t>
            </a:r>
            <a:r>
              <a:rPr lang="ru-RU" sz="2400" dirty="0" smtClean="0"/>
              <a:t>часов?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36912"/>
                <a:ext cx="8229600" cy="348925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В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С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  <a:ea typeface="Cambria Math"/>
                      </a:rPr>
                      <m:t>М~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К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М</m:t>
                    </m:r>
                  </m:oMath>
                </a14:m>
                <a:endParaRPr lang="ru-RU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С</m:t>
                    </m:r>
                    <m:sSub>
                      <m:sSub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С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М~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⊿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В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М</m:t>
                    </m:r>
                  </m:oMath>
                </a14:m>
                <a:endParaRPr lang="ru-RU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den>
                    </m:f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ea typeface="Cambria Math"/>
                          </a:rPr>
                          <m:t>В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/>
                            <a:ea typeface="Cambria Math"/>
                          </a:rPr>
                          <m:t>К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ru-RU" b="0" i="1" smtClean="0">
                        <a:latin typeface="Cambria Math"/>
                        <a:ea typeface="Cambria Math"/>
                      </a:rPr>
                      <m:t>     </m:t>
                    </m:r>
                  </m:oMath>
                </a14:m>
                <a:r>
                  <a:rPr lang="ru-RU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den>
                    </m:f>
                    <m:r>
                      <a:rPr lang="ru-RU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С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В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ru-RU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ea typeface="Cambria Math"/>
                          </a:rPr>
                          <m:t>В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/>
                            <a:ea typeface="Cambria Math"/>
                          </a:rPr>
                          <m:t>К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b="0" dirty="0" smtClean="0">
                    <a:ea typeface="Cambria Mat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ea typeface="Cambria Math"/>
                          </a:rPr>
                          <m:t>С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В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b="0" dirty="0" smtClean="0"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7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ru-RU" b="0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4+х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b="0" dirty="0" smtClean="0">
                  <a:ea typeface="Cambria Math"/>
                </a:endParaRPr>
              </a:p>
              <a:p>
                <a:endParaRPr lang="ru-RU" dirty="0" smtClean="0">
                  <a:ea typeface="Cambria Math"/>
                </a:endParaRPr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36912"/>
                <a:ext cx="8229600" cy="348925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5580112" y="3789040"/>
            <a:ext cx="28803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52120" y="5589240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5580112" y="2492896"/>
            <a:ext cx="7200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652120" y="3789040"/>
            <a:ext cx="2051007" cy="184514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948264" y="3811050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165412" y="3789040"/>
            <a:ext cx="2006988" cy="179655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20072" y="53732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36717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5589240"/>
            <a:ext cx="47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766640" y="445727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050485" y="33024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596336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К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1488" y="57205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629233" y="2123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768244" y="33024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С₁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5586321" y="4797152"/>
            <a:ext cx="12392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17430" y="5650945"/>
            <a:ext cx="477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В₁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156176" y="3811050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740352" y="3789040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51099" y="327013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78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движение: известны времена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Расстояние между городами А и В составляет 120км.Одновременно из этих городов, навстречу друг другу, выехали автомобиль и велосипедист. Автомобиль затратил на свой путь 2ч., а велосипедист 3ч.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каком расстоянии от города а они встретятся?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5076056" y="2123564"/>
            <a:ext cx="3807480" cy="3966336"/>
            <a:chOff x="5076056" y="2123564"/>
            <a:chExt cx="3807480" cy="396633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5580112" y="3789040"/>
              <a:ext cx="288032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5652120" y="5589240"/>
              <a:ext cx="29523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 flipV="1">
              <a:off x="5580112" y="2492896"/>
              <a:ext cx="72008" cy="30963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652120" y="3789040"/>
              <a:ext cx="2051007" cy="184514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530032" y="3811050"/>
              <a:ext cx="0" cy="1800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endCxn id="29" idx="2"/>
            </p:cNvCxnSpPr>
            <p:nvPr/>
          </p:nvCxnSpPr>
          <p:spPr>
            <a:xfrm flipV="1">
              <a:off x="5697360" y="3757682"/>
              <a:ext cx="1574940" cy="1827911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220072" y="537321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92080" y="371703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88224" y="5589240"/>
              <a:ext cx="4747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А₁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66640" y="4457275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20272" y="338835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96336" y="558924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/>
                <a:t>К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451488" y="57205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29233" y="21235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  <a:endParaRPr lang="ru-RU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21553" y="344171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С₁</a:t>
              </a:r>
              <a:endParaRPr lang="ru-RU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5586321" y="4619518"/>
              <a:ext cx="94992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076056" y="4434852"/>
              <a:ext cx="477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В₁</a:t>
              </a:r>
              <a:endParaRPr lang="ru-RU" dirty="0"/>
            </a:p>
          </p:txBody>
        </p:sp>
      </p:grp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40" y="2724759"/>
            <a:ext cx="5942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4704" y="3388775"/>
            <a:ext cx="5942013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44" y="4384124"/>
            <a:ext cx="6783044" cy="8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81" y="5727604"/>
            <a:ext cx="5942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36840" y="1938898"/>
                <a:ext cx="36741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𝐴</m:t>
                    </m:r>
                    <m:r>
                      <a:rPr lang="en-US" sz="2800" i="1">
                        <a:latin typeface="Cambria Math"/>
                      </a:rPr>
                      <m:t>𝐵</m:t>
                    </m:r>
                    <m:r>
                      <a:rPr lang="en-US" sz="2800" i="1">
                        <a:latin typeface="Cambria Math"/>
                      </a:rPr>
                      <m:t>=120</m:t>
                    </m:r>
                  </m:oMath>
                </a14:m>
                <a:r>
                  <a:rPr lang="en-US" sz="2800" dirty="0"/>
                  <a:t>; </a:t>
                </a:r>
                <a:r>
                  <a:rPr lang="en-US" sz="2800" dirty="0" smtClean="0"/>
                  <a:t>BC=2</a:t>
                </a:r>
                <a:r>
                  <a:rPr lang="en-US" sz="2800" dirty="0"/>
                  <a:t>; AK=3 </a:t>
                </a:r>
                <a:endParaRPr lang="ru-RU" sz="28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40" y="1938898"/>
                <a:ext cx="3674147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322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89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/>
              <a:t>Первый поезд отправился из пункта А в пункт В. Одновременно из пункта В </a:t>
            </a:r>
            <a:r>
              <a:rPr lang="ru-RU" sz="2400" dirty="0" err="1"/>
              <a:t>в</a:t>
            </a:r>
            <a:r>
              <a:rPr lang="ru-RU" sz="2400" dirty="0"/>
              <a:t> пункт А вышел второй поезд.</a:t>
            </a:r>
            <a:br>
              <a:rPr lang="ru-RU" sz="2400" dirty="0"/>
            </a:br>
            <a:r>
              <a:rPr lang="ru-RU" sz="2400" dirty="0"/>
              <a:t>Поезда встретились через 1,5ч. Первый поезд прибыл в пункт В на 75 минут раньше чем второй в пункт А. Найти расстояние между городами Аи В, если скорость второго  - 80км/ч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36912"/>
                <a:ext cx="8229600" cy="3489251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В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С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  <a:ea typeface="Cambria Math"/>
                      </a:rPr>
                      <m:t>М~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К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М</m:t>
                    </m:r>
                  </m:oMath>
                </a14:m>
                <a:endParaRPr lang="ru-RU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С</m:t>
                    </m:r>
                    <m:sSub>
                      <m:sSub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С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М~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А</m:t>
                    </m:r>
                    <m:sSub>
                      <m:sSub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М</m:t>
                    </m:r>
                  </m:oMath>
                </a14:m>
                <a:endParaRPr lang="ru-RU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den>
                    </m:f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ea typeface="Cambria Math"/>
                          </a:rPr>
                          <m:t>В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/>
                            <a:ea typeface="Cambria Math"/>
                          </a:rPr>
                          <m:t>К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ru-RU" b="0" i="1" smtClean="0">
                        <a:latin typeface="Cambria Math"/>
                        <a:ea typeface="Cambria Math"/>
                      </a:rPr>
                      <m:t>     </m:t>
                    </m:r>
                  </m:oMath>
                </a14:m>
                <a:r>
                  <a:rPr lang="ru-RU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  <a:ea typeface="Cambria Math"/>
                          </a:rPr>
                          <m:t>М</m:t>
                        </m:r>
                      </m:den>
                    </m:f>
                    <m:r>
                      <a:rPr lang="ru-RU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С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А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ru-RU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ea typeface="Cambria Math"/>
                          </a:rPr>
                          <m:t>В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/>
                            <a:ea typeface="Cambria Math"/>
                          </a:rPr>
                          <m:t>К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b="0" dirty="0" smtClean="0">
                    <a:ea typeface="Cambria Mat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ea typeface="Cambria Math"/>
                          </a:rPr>
                          <m:t>С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/>
                            <a:ea typeface="Cambria Math"/>
                          </a:rPr>
                          <m:t>А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b="0" dirty="0" smtClean="0"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1,5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1,25+х</m:t>
                        </m:r>
                      </m:den>
                    </m:f>
                    <m:r>
                      <a:rPr lang="ru-RU" b="0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х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  <a:ea typeface="Cambria Math"/>
                          </a:rPr>
                          <m:t>1,5</m:t>
                        </m:r>
                      </m:den>
                    </m:f>
                  </m:oMath>
                </a14:m>
                <a:endParaRPr lang="ru-RU" b="0" dirty="0" smtClean="0">
                  <a:ea typeface="Cambria Math"/>
                </a:endParaRPr>
              </a:p>
              <a:p>
                <a:r>
                  <a:rPr lang="ru-RU" smtClean="0">
                    <a:ea typeface="Cambria Math"/>
                  </a:rPr>
                  <a:t>Ответ : 300</a:t>
                </a:r>
                <a:endParaRPr lang="ru-RU" dirty="0">
                  <a:ea typeface="Cambria Math"/>
                </a:endParaRPr>
              </a:p>
              <a:p>
                <a:endParaRPr lang="ru-RU" dirty="0" smtClean="0">
                  <a:ea typeface="Cambria Math"/>
                </a:endParaRPr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36912"/>
                <a:ext cx="8229600" cy="3489251"/>
              </a:xfrm>
              <a:blipFill rotWithShape="1">
                <a:blip r:embed="rId2"/>
                <a:stretch>
                  <a:fillRect l="-1630" b="-2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5580112" y="3789040"/>
            <a:ext cx="28803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52120" y="5589240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5580112" y="2492896"/>
            <a:ext cx="7200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652120" y="3789040"/>
            <a:ext cx="2664296" cy="18002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660232" y="3811050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5" idx="2"/>
          </p:cNvCxnSpPr>
          <p:nvPr/>
        </p:nvCxnSpPr>
        <p:spPr>
          <a:xfrm flipV="1">
            <a:off x="5697360" y="3757682"/>
            <a:ext cx="1574940" cy="182791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20072" y="53732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5589240"/>
            <a:ext cx="47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766640" y="445727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020272" y="33883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143688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К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1488" y="57205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629233" y="2123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321553" y="344171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С₁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76056" y="4434852"/>
            <a:ext cx="477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В₁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236296" y="3861048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316416" y="3789040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совместную работу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Построить систему координат: ось времени и ось, выполненной работы</a:t>
            </a:r>
          </a:p>
          <a:p>
            <a:r>
              <a:rPr lang="ru-RU" sz="2600" dirty="0" smtClean="0"/>
              <a:t>Провести график работы 1 объекта, начиная с точки с координатами (0;0).</a:t>
            </a:r>
          </a:p>
          <a:p>
            <a:r>
              <a:rPr lang="ru-RU" sz="2600" dirty="0" smtClean="0"/>
              <a:t>Построить график </a:t>
            </a:r>
            <a:r>
              <a:rPr lang="ru-RU" sz="2600" dirty="0"/>
              <a:t>работы </a:t>
            </a:r>
            <a:r>
              <a:rPr lang="ru-RU" sz="2600" dirty="0" smtClean="0"/>
              <a:t>2 объекта</a:t>
            </a:r>
            <a:r>
              <a:rPr lang="ru-RU" sz="2600" dirty="0"/>
              <a:t>, начиная с точки с координатами (</a:t>
            </a:r>
            <a:r>
              <a:rPr lang="ru-RU" sz="2600" dirty="0" smtClean="0"/>
              <a:t>0;1).</a:t>
            </a:r>
          </a:p>
          <a:p>
            <a:r>
              <a:rPr lang="ru-RU" sz="2600" dirty="0" smtClean="0"/>
              <a:t>Точка пересечения двух графиков – время выполнения задания при совместной работе.</a:t>
            </a:r>
          </a:p>
          <a:p>
            <a:r>
              <a:rPr lang="ru-RU" sz="2600" dirty="0" smtClean="0"/>
              <a:t>Если время работы различно, перенести прямую выполненной работа на необходимое время параллельным переносом.</a:t>
            </a:r>
          </a:p>
          <a:p>
            <a:r>
              <a:rPr lang="ru-RU" sz="2600" dirty="0" smtClean="0"/>
              <a:t>Рассмотреть подобные треугольники.</a:t>
            </a:r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820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1855</Words>
  <Application>Microsoft Office PowerPoint</Application>
  <PresentationFormat>Экран (4:3)</PresentationFormat>
  <Paragraphs>235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Формула</vt:lpstr>
      <vt:lpstr>ЭПИГРАФ</vt:lpstr>
      <vt:lpstr>Графический способ решения текстовых задач</vt:lpstr>
      <vt:lpstr> В задачах на движение необходимо определить:</vt:lpstr>
      <vt:lpstr>При решении текстовых задач на движение</vt:lpstr>
      <vt:lpstr>Из пунктов А и В навстречу друг другу с постоянными скоростями вышли два путника. Первый вышел из А и 7 часов и пришел в В в 13 часов. Второй путник вышел из В в 7 часов и пришел в А в 19 часов. В какое время путники встретились? </vt:lpstr>
      <vt:lpstr>Два путника вышли из А в В навстречу друг другу. Первый путник вышел из В в 8 часов и пришел в А в 19 часов. Второй путник вышел из А в 10 часов. Успеет ли второй путник до полуночи прийти в пункт В, если встретились путники в 15 часов?</vt:lpstr>
      <vt:lpstr>На движение: известны времена Расстояние между городами А и В составляет 120км.Одновременно из этих городов, навстречу друг другу, выехали автомобиль и велосипедист. Автомобиль затратил на свой путь 2ч., а велосипедист 3ч. На каком расстоянии от города а они встретятся? </vt:lpstr>
      <vt:lpstr>Первый поезд отправился из пункта А в пункт В. Одновременно из пункта В в пункт А вышел второй поезд. Поезда встретились через 1,5ч. Первый поезд прибыл в пункт В на 75 минут раньше чем второй в пункт А. Найти расстояние между городами Аи В, если скорость второго  - 80км/ч </vt:lpstr>
      <vt:lpstr>Задачи на совместную работу</vt:lpstr>
      <vt:lpstr>Двое рабочих взялись выполнить некоторую работу. Первый может выполнить ее за 20 минут. После того как первый рабочий отработал 7 минут, к работе приступил второй рабочий. После 5 минут совместной работы работа была полностью выполнена. За какое время один второй рабочий может выполнить всю работу? </vt:lpstr>
      <vt:lpstr>Презентация PowerPoint</vt:lpstr>
      <vt:lpstr>Задачи на проценты</vt:lpstr>
      <vt:lpstr>Решение текстовых задач на проценты Число коров на одной молочной ферме на 50% меньше, чем на другой, но средний удой каждой коровы на 40% больше. На какой ферме получают молока меньше и на сколько процентов? </vt:lpstr>
      <vt:lpstr>Презентация PowerPoint</vt:lpstr>
      <vt:lpstr>Три способа решения:</vt:lpstr>
      <vt:lpstr>Задача </vt:lpstr>
      <vt:lpstr>Арифметический способ</vt:lpstr>
      <vt:lpstr>Алгебраический способ</vt:lpstr>
      <vt:lpstr>Графический метод</vt:lpstr>
      <vt:lpstr>Использование геометрического(графического) метода</vt:lpstr>
      <vt:lpstr>Преимущество графического способа</vt:lpstr>
      <vt:lpstr>Недостатки графического способа</vt:lpstr>
      <vt:lpstr>Электронные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Использованиегеометрического(графического) метода при решении текстовых задач на движение с постоянными скоростями. при решении текстовых задач на движение по кругу. при решении текстовых задач на движение с переменными скоростями. при решении текстовых задач на совместную работу. при решении текстовых задач на смеси и сплавы при решении задач реальных ситуаций.</dc:title>
  <dc:creator>Tatyana</dc:creator>
  <cp:lastModifiedBy>Admin</cp:lastModifiedBy>
  <cp:revision>73</cp:revision>
  <dcterms:created xsi:type="dcterms:W3CDTF">2017-04-16T17:33:14Z</dcterms:created>
  <dcterms:modified xsi:type="dcterms:W3CDTF">2021-04-20T04:48:49Z</dcterms:modified>
</cp:coreProperties>
</file>